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sldIdLst>
    <p:sldId id="268" r:id="rId5"/>
    <p:sldId id="269" r:id="rId6"/>
    <p:sldId id="256" r:id="rId7"/>
    <p:sldId id="257" r:id="rId8"/>
    <p:sldId id="258" r:id="rId9"/>
    <p:sldId id="259" r:id="rId10"/>
    <p:sldId id="260" r:id="rId11"/>
    <p:sldId id="261" r:id="rId12"/>
    <p:sldId id="262" r:id="rId13"/>
    <p:sldId id="263" r:id="rId14"/>
    <p:sldId id="264" r:id="rId15"/>
    <p:sldId id="273" r:id="rId16"/>
    <p:sldId id="265" r:id="rId17"/>
    <p:sldId id="270" r:id="rId18"/>
    <p:sldId id="271" r:id="rId19"/>
  </p:sldIdLst>
  <p:sldSz cx="9144000" cy="6858000" type="screen4x3"/>
  <p:notesSz cx="6858000" cy="9144000"/>
  <p:defaultTextStyle>
    <a:defPPr>
      <a:defRPr lang="en-US"/>
    </a:defPPr>
    <a:lvl1pPr algn="l" rtl="0" fontAlgn="base">
      <a:spcBef>
        <a:spcPct val="0"/>
      </a:spcBef>
      <a:spcAft>
        <a:spcPct val="0"/>
      </a:spcAft>
      <a:defRPr sz="2400" u="sng"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u="sng"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u="sng"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u="sng"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u="sng"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2400" u="sng" kern="1200">
        <a:solidFill>
          <a:schemeClr val="tx1"/>
        </a:solidFill>
        <a:latin typeface="Times New Roman" pitchFamily="18" charset="0"/>
        <a:ea typeface="+mn-ea"/>
        <a:cs typeface="Times New Roman" pitchFamily="18" charset="0"/>
      </a:defRPr>
    </a:lvl6pPr>
    <a:lvl7pPr marL="2743200" algn="r" defTabSz="914400" rtl="1" eaLnBrk="1" latinLnBrk="0" hangingPunct="1">
      <a:defRPr sz="2400" u="sng" kern="1200">
        <a:solidFill>
          <a:schemeClr val="tx1"/>
        </a:solidFill>
        <a:latin typeface="Times New Roman" pitchFamily="18" charset="0"/>
        <a:ea typeface="+mn-ea"/>
        <a:cs typeface="Times New Roman" pitchFamily="18" charset="0"/>
      </a:defRPr>
    </a:lvl7pPr>
    <a:lvl8pPr marL="3200400" algn="r" defTabSz="914400" rtl="1" eaLnBrk="1" latinLnBrk="0" hangingPunct="1">
      <a:defRPr sz="2400" u="sng" kern="1200">
        <a:solidFill>
          <a:schemeClr val="tx1"/>
        </a:solidFill>
        <a:latin typeface="Times New Roman" pitchFamily="18" charset="0"/>
        <a:ea typeface="+mn-ea"/>
        <a:cs typeface="Times New Roman" pitchFamily="18" charset="0"/>
      </a:defRPr>
    </a:lvl8pPr>
    <a:lvl9pPr marL="3657600" algn="r" defTabSz="914400" rtl="1" eaLnBrk="1" latinLnBrk="0" hangingPunct="1">
      <a:defRPr sz="2400" u="sng"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66"/>
    <a:srgbClr val="CC0099"/>
    <a:srgbClr val="CC0000"/>
    <a:srgbClr val="CC00FF"/>
    <a:srgbClr val="990033"/>
    <a:srgbClr val="0000CC"/>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728" autoAdjust="0"/>
  </p:normalViewPr>
  <p:slideViewPr>
    <p:cSldViewPr>
      <p:cViewPr varScale="1">
        <p:scale>
          <a:sx n="73" d="100"/>
          <a:sy n="73" d="100"/>
        </p:scale>
        <p:origin x="-1074"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 name="Group 10"/>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ar-SA"/>
            </a:p>
          </p:txBody>
        </p:sp>
        <p:sp>
          <p:nvSpPr>
            <p:cNvPr id="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pPr>
                <a:defRPr/>
              </a:pPr>
              <a:endParaRPr lang="ar-SA"/>
            </a:p>
          </p:txBody>
        </p:sp>
      </p:grpSp>
      <p:sp>
        <p:nvSpPr>
          <p:cNvPr id="3077"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3078"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n-US"/>
              <a:t>Click to edit Master subtitle style</a:t>
            </a:r>
          </a:p>
        </p:txBody>
      </p:sp>
      <p:sp>
        <p:nvSpPr>
          <p:cNvPr id="7" name="Rectangle 7"/>
          <p:cNvSpPr>
            <a:spLocks noGrp="1" noChangeArrowheads="1"/>
          </p:cNvSpPr>
          <p:nvPr>
            <p:ph type="dt" sz="quarter" idx="10"/>
          </p:nvPr>
        </p:nvSpPr>
        <p:spPr/>
        <p:txBody>
          <a:bodyPr/>
          <a:lstStyle>
            <a:lvl1pPr>
              <a:defRPr smtClean="0"/>
            </a:lvl1pPr>
          </a:lstStyle>
          <a:p>
            <a:pPr>
              <a:defRPr/>
            </a:pPr>
            <a:endParaRPr lang="en-US"/>
          </a:p>
        </p:txBody>
      </p:sp>
      <p:sp>
        <p:nvSpPr>
          <p:cNvPr id="8" name="Rectangle 8"/>
          <p:cNvSpPr>
            <a:spLocks noGrp="1" noChangeArrowheads="1"/>
          </p:cNvSpPr>
          <p:nvPr>
            <p:ph type="ftr" sz="quarter" idx="11"/>
          </p:nvPr>
        </p:nvSpPr>
        <p:spPr/>
        <p:txBody>
          <a:bodyPr/>
          <a:lstStyle>
            <a:lvl1pPr>
              <a:defRPr smtClean="0"/>
            </a:lvl1pPr>
          </a:lstStyle>
          <a:p>
            <a:pPr>
              <a:defRPr/>
            </a:pPr>
            <a:endParaRPr lang="en-US"/>
          </a:p>
        </p:txBody>
      </p:sp>
      <p:sp>
        <p:nvSpPr>
          <p:cNvPr id="9" name="Rectangle 9"/>
          <p:cNvSpPr>
            <a:spLocks noGrp="1" noChangeArrowheads="1"/>
          </p:cNvSpPr>
          <p:nvPr>
            <p:ph type="sldNum" sz="quarter" idx="12"/>
          </p:nvPr>
        </p:nvSpPr>
        <p:spPr/>
        <p:txBody>
          <a:bodyPr/>
          <a:lstStyle>
            <a:lvl1pPr>
              <a:defRPr smtClean="0"/>
            </a:lvl1pPr>
          </a:lstStyle>
          <a:p>
            <a:pPr>
              <a:defRPr/>
            </a:pPr>
            <a:fld id="{6F26BADC-AC7A-43FA-83AC-406117109CDA}"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E80F1AE9-0D86-49B4-A5E7-0AB0970FDA29}"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15100" y="609600"/>
            <a:ext cx="1943100" cy="54864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85800" y="609600"/>
            <a:ext cx="56769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C0E87B3B-E174-4889-82E6-77C21628BC7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A5937D0B-1E4E-43B5-938D-AF0B42AA8E51}"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54D045A1-1234-4492-8A00-53993AADA280}"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8F950414-0294-47AE-96DE-272AFFFBF0F1}"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pPr>
              <a:defRPr/>
            </a:pPr>
            <a:fld id="{D8463169-F38E-461B-9B28-C5CF8E096D05}"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pPr>
              <a:defRPr/>
            </a:pPr>
            <a:fld id="{D44C1D2F-50E5-42F9-AA59-F030A66FA30E}"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pPr>
              <a:defRPr/>
            </a:pPr>
            <a:fld id="{50CAACD5-9FE3-4F72-B095-FFD8F0C6D856}"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D2475317-C77D-4EC9-8A7B-8C579D43FD69}"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B273FA25-FDAA-42C7-9E37-182ED26EC7E9}"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10"/>
          <p:cNvGrpSpPr>
            <a:grpSpLocks/>
          </p:cNvGrpSpPr>
          <p:nvPr/>
        </p:nvGrpSpPr>
        <p:grpSpPr bwMode="auto">
          <a:xfrm>
            <a:off x="0" y="1588"/>
            <a:ext cx="9132888" cy="6845300"/>
            <a:chOff x="0" y="1"/>
            <a:chExt cx="5753" cy="4312"/>
          </a:xfrm>
        </p:grpSpPr>
        <p:sp>
          <p:nvSpPr>
            <p:cNvPr id="2051"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ar-SA"/>
            </a:p>
          </p:txBody>
        </p:sp>
        <p:sp>
          <p:nvSpPr>
            <p:cNvPr id="2052"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pPr>
                <a:defRPr/>
              </a:pPr>
              <a:endParaRPr lang="ar-SA"/>
            </a:p>
          </p:txBody>
        </p:sp>
      </p:grpSp>
      <p:sp>
        <p:nvSpPr>
          <p:cNvPr id="2053"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055" name="Rectangle 7"/>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u="none" smtClean="0"/>
            </a:lvl1pPr>
          </a:lstStyle>
          <a:p>
            <a:pPr>
              <a:defRPr/>
            </a:pPr>
            <a:endParaRPr lang="en-US"/>
          </a:p>
        </p:txBody>
      </p:sp>
      <p:sp>
        <p:nvSpPr>
          <p:cNvPr id="205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u="none" smtClean="0"/>
            </a:lvl1pPr>
          </a:lstStyle>
          <a:p>
            <a:pPr>
              <a:defRPr/>
            </a:pPr>
            <a:endParaRPr lang="en-US"/>
          </a:p>
        </p:txBody>
      </p:sp>
      <p:sp>
        <p:nvSpPr>
          <p:cNvPr id="2057" name="Rectangle 9"/>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u="none" smtClean="0"/>
            </a:lvl1pPr>
          </a:lstStyle>
          <a:p>
            <a:pPr>
              <a:defRPr/>
            </a:pPr>
            <a:fld id="{91591FA6-120D-4AC0-B724-6ABBFD23C6CE}" type="slidenum">
              <a:rPr lang="ar-SA"/>
              <a:pPr>
                <a:defRPr/>
              </a:pPr>
              <a:t>‹#›</a:t>
            </a:fld>
            <a:endParaRPr lang="en-US"/>
          </a:p>
        </p:txBody>
      </p:sp>
      <p:sp>
        <p:nvSpPr>
          <p:cNvPr id="1031" name="Rectangle 11"/>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cs typeface="+mn-cs"/>
        </a:defRPr>
      </a:lvl5pPr>
      <a:lvl6pPr marL="2514600" indent="-228600" algn="l" rtl="0" fontAlgn="base">
        <a:spcBef>
          <a:spcPct val="20000"/>
        </a:spcBef>
        <a:spcAft>
          <a:spcPct val="0"/>
        </a:spcAft>
        <a:buClr>
          <a:schemeClr val="accent1"/>
        </a:buClr>
        <a:buChar char="•"/>
        <a:defRPr sz="2000">
          <a:solidFill>
            <a:schemeClr val="tx1"/>
          </a:solidFill>
          <a:latin typeface="+mn-lt"/>
          <a:cs typeface="+mn-cs"/>
        </a:defRPr>
      </a:lvl6pPr>
      <a:lvl7pPr marL="2971800" indent="-228600" algn="l" rtl="0" fontAlgn="base">
        <a:spcBef>
          <a:spcPct val="20000"/>
        </a:spcBef>
        <a:spcAft>
          <a:spcPct val="0"/>
        </a:spcAft>
        <a:buClr>
          <a:schemeClr val="accent1"/>
        </a:buClr>
        <a:buChar char="•"/>
        <a:defRPr sz="2000">
          <a:solidFill>
            <a:schemeClr val="tx1"/>
          </a:solidFill>
          <a:latin typeface="+mn-lt"/>
          <a:cs typeface="+mn-cs"/>
        </a:defRPr>
      </a:lvl7pPr>
      <a:lvl8pPr marL="3429000" indent="-228600" algn="l" rtl="0" fontAlgn="base">
        <a:spcBef>
          <a:spcPct val="20000"/>
        </a:spcBef>
        <a:spcAft>
          <a:spcPct val="0"/>
        </a:spcAft>
        <a:buClr>
          <a:schemeClr val="accent1"/>
        </a:buClr>
        <a:buChar char="•"/>
        <a:defRPr sz="2000">
          <a:solidFill>
            <a:schemeClr val="tx1"/>
          </a:solidFill>
          <a:latin typeface="+mn-lt"/>
          <a:cs typeface="+mn-cs"/>
        </a:defRPr>
      </a:lvl8pPr>
      <a:lvl9pPr marL="3886200" indent="-228600" algn="l" rtl="0" fontAlgn="base">
        <a:spcBef>
          <a:spcPct val="20000"/>
        </a:spcBef>
        <a:spcAft>
          <a:spcPct val="0"/>
        </a:spcAft>
        <a:buClr>
          <a:schemeClr val="accent1"/>
        </a:buClr>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1986" name="WordArt 2"/>
          <p:cNvSpPr>
            <a:spLocks noChangeArrowheads="1" noChangeShapeType="1" noTextEdit="1"/>
          </p:cNvSpPr>
          <p:nvPr/>
        </p:nvSpPr>
        <p:spPr bwMode="auto">
          <a:xfrm>
            <a:off x="609600" y="228600"/>
            <a:ext cx="8305800" cy="5867400"/>
          </a:xfrm>
          <a:prstGeom prst="rect">
            <a:avLst/>
          </a:prstGeom>
        </p:spPr>
        <p:txBody>
          <a:bodyPr wrap="none" fromWordArt="1">
            <a:prstTxWarp prst="textInflateBottom">
              <a:avLst>
                <a:gd name="adj" fmla="val 68083"/>
              </a:avLst>
            </a:prstTxWarp>
            <a:scene3d>
              <a:camera prst="legacyPerspectiveBottomRight">
                <a:rot lat="0" lon="21239999" rev="0"/>
              </a:camera>
              <a:lightRig rig="legacyHarsh3" dir="l"/>
            </a:scene3d>
            <a:sp3d extrusionH="430200" prstMaterial="legacyMatte">
              <a:extrusionClr>
                <a:srgbClr val="C0C0C0"/>
              </a:extrusionClr>
            </a:sp3d>
          </a:bodyPr>
          <a:lstStyle/>
          <a:p>
            <a:pPr algn="ctr" rtl="1">
              <a:defRPr/>
            </a:pPr>
            <a:r>
              <a:rPr lang="ar-SA" sz="3200" b="1" i="1" kern="10">
                <a:ln w="9525">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Arial Black"/>
              </a:rPr>
              <a:t>بسم الله الرحمن الرحيم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0-#ppt_w/2"/>
                                          </p:val>
                                        </p:tav>
                                        <p:tav tm="100000">
                                          <p:val>
                                            <p:strVal val="#ppt_x"/>
                                          </p:val>
                                        </p:tav>
                                      </p:tavLst>
                                    </p:anim>
                                    <p:anim calcmode="lin" valueType="num">
                                      <p:cBhvr additive="base">
                                        <p:cTn id="8" dur="500" fill="hold"/>
                                        <p:tgtEl>
                                          <p:spTgt spid="419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rtl="1">
              <a:defRPr/>
            </a:pPr>
            <a:r>
              <a:rPr lang="ar-SA" sz="4400" b="1">
                <a:solidFill>
                  <a:srgbClr val="FF0000"/>
                </a:solidFill>
                <a:effectLst>
                  <a:outerShdw blurRad="38100" dist="38100" dir="2700000" algn="tl">
                    <a:srgbClr val="000000"/>
                  </a:outerShdw>
                </a:effectLst>
                <a:latin typeface="Arial" pitchFamily="34" charset="0"/>
                <a:cs typeface="Andalus" pitchFamily="18" charset="-78"/>
              </a:rPr>
              <a:t>الحوادث التي قد تحدث عند التعامل مع الدم</a:t>
            </a:r>
            <a:endParaRPr lang="en-US" sz="4400" b="1">
              <a:solidFill>
                <a:srgbClr val="FF0000"/>
              </a:solidFill>
              <a:effectLst>
                <a:outerShdw blurRad="38100" dist="38100" dir="2700000" algn="tl">
                  <a:srgbClr val="000000"/>
                </a:outerShdw>
              </a:effectLst>
              <a:latin typeface="Arial" pitchFamily="34" charset="0"/>
              <a:cs typeface="Andalus" pitchFamily="18" charset="-78"/>
            </a:endParaRPr>
          </a:p>
        </p:txBody>
      </p:sp>
      <p:sp>
        <p:nvSpPr>
          <p:cNvPr id="35844" name="Rectangle 4"/>
          <p:cNvSpPr>
            <a:spLocks noChangeArrowheads="1"/>
          </p:cNvSpPr>
          <p:nvPr/>
        </p:nvSpPr>
        <p:spPr bwMode="auto">
          <a:xfrm>
            <a:off x="3886200" y="2667000"/>
            <a:ext cx="5029200" cy="3581400"/>
          </a:xfrm>
          <a:prstGeom prst="rect">
            <a:avLst/>
          </a:prstGeom>
          <a:noFill/>
          <a:ln w="9525">
            <a:noFill/>
            <a:miter lim="800000"/>
            <a:headEnd/>
            <a:tailEnd/>
          </a:ln>
        </p:spPr>
        <p:txBody>
          <a:bodyPr/>
          <a:lstStyle/>
          <a:p>
            <a:pPr marL="342900" indent="-342900" algn="r" rtl="1">
              <a:lnSpc>
                <a:spcPct val="90000"/>
              </a:lnSpc>
              <a:spcBef>
                <a:spcPct val="20000"/>
              </a:spcBef>
              <a:buClr>
                <a:schemeClr val="accent2"/>
              </a:buClr>
              <a:buSzPct val="80000"/>
              <a:buFont typeface="Wingdings" pitchFamily="2" charset="2"/>
              <a:buBlip>
                <a:blip r:embed="rId2"/>
              </a:buBlip>
            </a:pPr>
            <a:endParaRPr lang="ar-SA"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يجب التعامل مع الحادثة بكل اهتمام وعدم الاستخفاف بها وإن كان الشخص قد تم تطعيمه ضد الالتهاب الكبدي الوبائي أو كان الدم مسحوبا من زميله.</a:t>
            </a:r>
          </a:p>
          <a:p>
            <a:pPr marL="342900" indent="-342900" algn="r" rtl="1">
              <a:lnSpc>
                <a:spcPct val="90000"/>
              </a:lnSpc>
              <a:spcBef>
                <a:spcPct val="20000"/>
              </a:spcBef>
              <a:buClr>
                <a:schemeClr val="accent2"/>
              </a:buClr>
              <a:buSzPct val="80000"/>
              <a:buFont typeface="Wingdings" pitchFamily="2" charset="2"/>
              <a:buBlip>
                <a:blip r:embed="rId2"/>
              </a:buBlip>
            </a:pPr>
            <a:endParaRPr lang="ar-SA"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طبيبة المركز أو فريق الإنقاذ سوف يقوم بما يلزم من أجل معالجة الحالة.</a:t>
            </a:r>
          </a:p>
          <a:p>
            <a:pPr marL="342900" indent="-342900" algn="r" rtl="1">
              <a:lnSpc>
                <a:spcPct val="90000"/>
              </a:lnSpc>
              <a:spcBef>
                <a:spcPct val="20000"/>
              </a:spcBef>
              <a:buClr>
                <a:schemeClr val="accent2"/>
              </a:buClr>
              <a:buSzPct val="80000"/>
              <a:buFont typeface="Wingdings" pitchFamily="2" charset="2"/>
              <a:buBlip>
                <a:blip r:embed="rId2"/>
              </a:buBlip>
            </a:pPr>
            <a:endParaRPr lang="ar-SA"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ضرورة التأكد من خلو مصدر الدم من الأمراض الوبائية مثل </a:t>
            </a:r>
            <a:r>
              <a:rPr lang="en-US" b="1" u="none">
                <a:solidFill>
                  <a:schemeClr val="tx2"/>
                </a:solidFill>
                <a:cs typeface="Arabic Transparent" pitchFamily="2" charset="0"/>
              </a:rPr>
              <a:t>Hep. B&amp;C, HIV.</a:t>
            </a:r>
            <a:endParaRPr lang="ar-SA"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Blip>
                <a:blip r:embed="rId2"/>
              </a:buBlip>
            </a:pPr>
            <a:endParaRPr lang="en-US" b="1" u="none">
              <a:solidFill>
                <a:schemeClr val="tx2"/>
              </a:solidFill>
              <a:cs typeface="Arabic Transparent" pitchFamily="2" charset="0"/>
            </a:endParaRPr>
          </a:p>
        </p:txBody>
      </p:sp>
      <p:pic>
        <p:nvPicPr>
          <p:cNvPr id="35846" name="Picture 6"/>
          <p:cNvPicPr>
            <a:picLocks noChangeAspect="1" noChangeArrowheads="1"/>
          </p:cNvPicPr>
          <p:nvPr/>
        </p:nvPicPr>
        <p:blipFill>
          <a:blip r:embed="rId3" cstate="print"/>
          <a:srcRect/>
          <a:stretch>
            <a:fillRect/>
          </a:stretch>
        </p:blipFill>
        <p:spPr bwMode="auto">
          <a:xfrm>
            <a:off x="685800" y="1600200"/>
            <a:ext cx="2286000" cy="2286000"/>
          </a:xfrm>
          <a:prstGeom prst="rect">
            <a:avLst/>
          </a:prstGeom>
          <a:noFill/>
          <a:ln w="9525">
            <a:noFill/>
            <a:miter lim="800000"/>
            <a:headEnd/>
            <a:tailEnd/>
          </a:ln>
        </p:spPr>
      </p:pic>
      <p:pic>
        <p:nvPicPr>
          <p:cNvPr id="35847" name="Picture 7"/>
          <p:cNvPicPr>
            <a:picLocks noChangeAspect="1" noChangeArrowheads="1"/>
          </p:cNvPicPr>
          <p:nvPr/>
        </p:nvPicPr>
        <p:blipFill>
          <a:blip r:embed="rId4" cstate="print"/>
          <a:srcRect/>
          <a:stretch>
            <a:fillRect/>
          </a:stretch>
        </p:blipFill>
        <p:spPr bwMode="auto">
          <a:xfrm>
            <a:off x="762000" y="4343400"/>
            <a:ext cx="2362200" cy="2219325"/>
          </a:xfrm>
          <a:prstGeom prst="rect">
            <a:avLst/>
          </a:prstGeom>
          <a:noFill/>
          <a:ln w="9525">
            <a:noFill/>
            <a:miter lim="800000"/>
            <a:headEnd/>
            <a:tailEnd/>
          </a:ln>
        </p:spPr>
      </p:pic>
      <p:sp>
        <p:nvSpPr>
          <p:cNvPr id="35848" name="Text Box 8"/>
          <p:cNvSpPr txBox="1">
            <a:spLocks noChangeArrowheads="1"/>
          </p:cNvSpPr>
          <p:nvPr/>
        </p:nvSpPr>
        <p:spPr bwMode="auto">
          <a:xfrm>
            <a:off x="3124200" y="1447800"/>
            <a:ext cx="5791200" cy="1625600"/>
          </a:xfrm>
          <a:prstGeom prst="rect">
            <a:avLst/>
          </a:prstGeom>
          <a:noFill/>
          <a:ln w="9525">
            <a:noFill/>
            <a:miter lim="800000"/>
            <a:headEnd/>
            <a:tailEnd/>
          </a:ln>
        </p:spPr>
        <p:txBody>
          <a:bodyPr>
            <a:spAutoFit/>
          </a:bodyPr>
          <a:lstStyle/>
          <a:p>
            <a:pPr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الإصابة بالوخز من قبل الإبرة, عند التعرض لمثل هذه الإصابة التي تتضمن الدم أو أي سوائل حيوية أخرى, يجب التبليغ عنها فورا ومحادثة فريق الإنقاذ الخاص.</a:t>
            </a:r>
          </a:p>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p:cTn id="7" dur="500" fill="hold"/>
                                        <p:tgtEl>
                                          <p:spTgt spid="35842"/>
                                        </p:tgtEl>
                                        <p:attrNameLst>
                                          <p:attrName>ppt_w</p:attrName>
                                        </p:attrNameLst>
                                      </p:cBhvr>
                                      <p:tavLst>
                                        <p:tav tm="0">
                                          <p:val>
                                            <p:fltVal val="0"/>
                                          </p:val>
                                        </p:tav>
                                        <p:tav tm="100000">
                                          <p:val>
                                            <p:strVal val="#ppt_w"/>
                                          </p:val>
                                        </p:tav>
                                      </p:tavLst>
                                    </p:anim>
                                    <p:anim calcmode="lin" valueType="num">
                                      <p:cBhvr>
                                        <p:cTn id="8" dur="500" fill="hold"/>
                                        <p:tgtEl>
                                          <p:spTgt spid="3584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5846"/>
                                        </p:tgtEl>
                                        <p:attrNameLst>
                                          <p:attrName>style.visibility</p:attrName>
                                        </p:attrNameLst>
                                      </p:cBhvr>
                                      <p:to>
                                        <p:strVal val="visible"/>
                                      </p:to>
                                    </p:set>
                                    <p:animEffect transition="in" filter="dissolve">
                                      <p:cBhvr>
                                        <p:cTn id="13" dur="500"/>
                                        <p:tgtEl>
                                          <p:spTgt spid="35846"/>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5848">
                                            <p:txEl>
                                              <p:pRg st="0" end="0"/>
                                            </p:txEl>
                                          </p:spTgt>
                                        </p:tgtEl>
                                        <p:attrNameLst>
                                          <p:attrName>style.visibility</p:attrName>
                                        </p:attrNameLst>
                                      </p:cBhvr>
                                      <p:to>
                                        <p:strVal val="visible"/>
                                      </p:to>
                                    </p:set>
                                    <p:animEffect transition="in" filter="slide(fromBottom)">
                                      <p:cBhvr>
                                        <p:cTn id="18" dur="500"/>
                                        <p:tgtEl>
                                          <p:spTgt spid="3584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5847"/>
                                        </p:tgtEl>
                                        <p:attrNameLst>
                                          <p:attrName>style.visibility</p:attrName>
                                        </p:attrNameLst>
                                      </p:cBhvr>
                                      <p:to>
                                        <p:strVal val="visible"/>
                                      </p:to>
                                    </p:set>
                                    <p:animEffect transition="in" filter="dissolve">
                                      <p:cBhvr>
                                        <p:cTn id="23" dur="500"/>
                                        <p:tgtEl>
                                          <p:spTgt spid="35847"/>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35844">
                                            <p:txEl>
                                              <p:pRg st="1" end="1"/>
                                            </p:txEl>
                                          </p:spTgt>
                                        </p:tgtEl>
                                        <p:attrNameLst>
                                          <p:attrName>style.visibility</p:attrName>
                                        </p:attrNameLst>
                                      </p:cBhvr>
                                      <p:to>
                                        <p:strVal val="visible"/>
                                      </p:to>
                                    </p:set>
                                    <p:animEffect transition="in" filter="slide(fromBottom)">
                                      <p:cBhvr>
                                        <p:cTn id="28" dur="500"/>
                                        <p:tgtEl>
                                          <p:spTgt spid="35844">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35844">
                                            <p:txEl>
                                              <p:pRg st="3" end="3"/>
                                            </p:txEl>
                                          </p:spTgt>
                                        </p:tgtEl>
                                        <p:attrNameLst>
                                          <p:attrName>style.visibility</p:attrName>
                                        </p:attrNameLst>
                                      </p:cBhvr>
                                      <p:to>
                                        <p:strVal val="visible"/>
                                      </p:to>
                                    </p:set>
                                    <p:animEffect transition="in" filter="slide(fromBottom)">
                                      <p:cBhvr>
                                        <p:cTn id="33" dur="500"/>
                                        <p:tgtEl>
                                          <p:spTgt spid="35844">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grpId="0" nodeType="clickEffect">
                                  <p:stCondLst>
                                    <p:cond delay="0"/>
                                  </p:stCondLst>
                                  <p:childTnLst>
                                    <p:set>
                                      <p:cBhvr>
                                        <p:cTn id="37" dur="1" fill="hold">
                                          <p:stCondLst>
                                            <p:cond delay="0"/>
                                          </p:stCondLst>
                                        </p:cTn>
                                        <p:tgtEl>
                                          <p:spTgt spid="35844">
                                            <p:txEl>
                                              <p:pRg st="5" end="5"/>
                                            </p:txEl>
                                          </p:spTgt>
                                        </p:tgtEl>
                                        <p:attrNameLst>
                                          <p:attrName>style.visibility</p:attrName>
                                        </p:attrNameLst>
                                      </p:cBhvr>
                                      <p:to>
                                        <p:strVal val="visible"/>
                                      </p:to>
                                    </p:set>
                                    <p:animEffect transition="in" filter="slide(fromBottom)">
                                      <p:cBhvr>
                                        <p:cTn id="38" dur="500"/>
                                        <p:tgtEl>
                                          <p:spTgt spid="3584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4" grpId="0" build="p" autoUpdateAnimBg="0"/>
      <p:bldP spid="35848"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762000" y="1676400"/>
            <a:ext cx="8382000" cy="1371600"/>
          </a:xfrm>
          <a:prstGeom prst="rect">
            <a:avLst/>
          </a:prstGeom>
          <a:noFill/>
          <a:ln w="9525">
            <a:noFill/>
            <a:miter lim="800000"/>
            <a:headEnd/>
            <a:tailEnd/>
          </a:ln>
        </p:spPr>
        <p:txBody>
          <a:bodyPr/>
          <a:lstStyle/>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Char char="l"/>
            </a:pPr>
            <a:r>
              <a:rPr lang="ar-SA" b="1" u="none">
                <a:solidFill>
                  <a:schemeClr val="tx2"/>
                </a:solidFill>
                <a:cs typeface="Arabic Transparent" pitchFamily="2" charset="0"/>
              </a:rPr>
              <a:t> في حالة تعرض الوجه للرش بأي مواد كيميائية, يجب القيام بغسل الأنف والفم والوجه جيدا بالماء وبعد ذلك يجب الذهاب إلى الطبيبة فورا.</a:t>
            </a:r>
          </a:p>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ضرورة الاهتمام بإمكانية الإصابة بمرض معد واتباع الخطوات الوقائية من أجل الحماية من الإصابة بمرض التهاب  الكبد الوبائي والإيدز لا سمح الله.</a:t>
            </a:r>
            <a:endParaRPr lang="en-US" b="1" u="none">
              <a:solidFill>
                <a:schemeClr val="tx2"/>
              </a:solidFill>
              <a:cs typeface="Arabic Transparent" pitchFamily="2" charset="0"/>
            </a:endParaRPr>
          </a:p>
        </p:txBody>
      </p:sp>
      <p:pic>
        <p:nvPicPr>
          <p:cNvPr id="37891" name="Picture 3"/>
          <p:cNvPicPr>
            <a:picLocks noChangeAspect="1" noChangeArrowheads="1"/>
          </p:cNvPicPr>
          <p:nvPr/>
        </p:nvPicPr>
        <p:blipFill>
          <a:blip r:embed="rId3" cstate="print"/>
          <a:srcRect/>
          <a:stretch>
            <a:fillRect/>
          </a:stretch>
        </p:blipFill>
        <p:spPr bwMode="auto">
          <a:xfrm>
            <a:off x="609600" y="1828800"/>
            <a:ext cx="1981200" cy="1981200"/>
          </a:xfrm>
          <a:prstGeom prst="rect">
            <a:avLst/>
          </a:prstGeom>
          <a:noFill/>
          <a:ln w="9525">
            <a:noFill/>
            <a:miter lim="800000"/>
            <a:headEnd/>
            <a:tailEnd/>
          </a:ln>
        </p:spPr>
      </p:pic>
      <p:pic>
        <p:nvPicPr>
          <p:cNvPr id="37892" name="Picture 4"/>
          <p:cNvPicPr>
            <a:picLocks noChangeAspect="1" noChangeArrowheads="1"/>
          </p:cNvPicPr>
          <p:nvPr/>
        </p:nvPicPr>
        <p:blipFill>
          <a:blip r:embed="rId4" cstate="print"/>
          <a:srcRect/>
          <a:stretch>
            <a:fillRect/>
          </a:stretch>
        </p:blipFill>
        <p:spPr bwMode="auto">
          <a:xfrm>
            <a:off x="2971800" y="1676400"/>
            <a:ext cx="2143125" cy="2333625"/>
          </a:xfrm>
          <a:prstGeom prst="rect">
            <a:avLst/>
          </a:prstGeom>
          <a:noFill/>
          <a:ln w="9525">
            <a:noFill/>
            <a:miter lim="800000"/>
            <a:headEnd/>
            <a:tailEnd/>
          </a:ln>
        </p:spPr>
      </p:pic>
      <p:sp>
        <p:nvSpPr>
          <p:cNvPr id="37894" name="Text Box 6"/>
          <p:cNvSpPr txBox="1">
            <a:spLocks noChangeArrowheads="1"/>
          </p:cNvSpPr>
          <p:nvPr/>
        </p:nvSpPr>
        <p:spPr bwMode="auto">
          <a:xfrm>
            <a:off x="228600" y="304800"/>
            <a:ext cx="8915400" cy="1370013"/>
          </a:xfrm>
          <a:prstGeom prst="rect">
            <a:avLst/>
          </a:prstGeom>
          <a:noFill/>
          <a:ln w="9525">
            <a:noFill/>
            <a:miter lim="800000"/>
            <a:headEnd/>
            <a:tailEnd/>
          </a:ln>
        </p:spPr>
        <p:txBody>
          <a:bodyPr>
            <a:spAutoFit/>
          </a:bodyPr>
          <a:lstStyle/>
          <a:p>
            <a:pPr algn="r" rtl="1">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يجب معالجة الجروح الناتجة عن الإبر بغسلها بالماء والصابون جيداً وتطهيرها بالكحول ويفضل العمل على إنزال الدم من الجرح.</a:t>
            </a:r>
          </a:p>
          <a:p>
            <a:pPr>
              <a:spcBef>
                <a:spcPct val="50000"/>
              </a:spcBef>
            </a:pPr>
            <a:endParaRPr lang="en-US"/>
          </a:p>
        </p:txBody>
      </p:sp>
      <p:sp>
        <p:nvSpPr>
          <p:cNvPr id="37895" name="Text Box 7"/>
          <p:cNvSpPr txBox="1">
            <a:spLocks noChangeArrowheads="1"/>
          </p:cNvSpPr>
          <p:nvPr/>
        </p:nvSpPr>
        <p:spPr bwMode="auto">
          <a:xfrm>
            <a:off x="914400" y="1219200"/>
            <a:ext cx="8229600" cy="1370013"/>
          </a:xfrm>
          <a:prstGeom prst="rect">
            <a:avLst/>
          </a:prstGeom>
          <a:noFill/>
          <a:ln w="9525">
            <a:noFill/>
            <a:miter lim="800000"/>
            <a:headEnd/>
            <a:tailEnd/>
          </a:ln>
        </p:spPr>
        <p:txBody>
          <a:bodyPr>
            <a:spAutoFit/>
          </a:bodyPr>
          <a:lstStyle/>
          <a:p>
            <a:pPr algn="r" rtl="1">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عند تعرض العيون للرش بأي مواد كيميائية يجب غسلها بنافورة غسيل لمدة 15-20 دقيقة.</a:t>
            </a:r>
          </a:p>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7894">
                                            <p:txEl>
                                              <p:pRg st="0" end="0"/>
                                            </p:txEl>
                                          </p:spTgt>
                                        </p:tgtEl>
                                        <p:attrNameLst>
                                          <p:attrName>style.visibility</p:attrName>
                                        </p:attrNameLst>
                                      </p:cBhvr>
                                      <p:to>
                                        <p:strVal val="visible"/>
                                      </p:to>
                                    </p:set>
                                    <p:animEffect transition="in" filter="slide(fromBottom)">
                                      <p:cBhvr>
                                        <p:cTn id="7" dur="500"/>
                                        <p:tgtEl>
                                          <p:spTgt spid="378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7891"/>
                                        </p:tgtEl>
                                        <p:attrNameLst>
                                          <p:attrName>style.visibility</p:attrName>
                                        </p:attrNameLst>
                                      </p:cBhvr>
                                      <p:to>
                                        <p:strVal val="visible"/>
                                      </p:to>
                                    </p:set>
                                    <p:animEffect transition="in" filter="dissolve">
                                      <p:cBhvr>
                                        <p:cTn id="12" dur="500"/>
                                        <p:tgtEl>
                                          <p:spTgt spid="3789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7892"/>
                                        </p:tgtEl>
                                        <p:attrNameLst>
                                          <p:attrName>style.visibility</p:attrName>
                                        </p:attrNameLst>
                                      </p:cBhvr>
                                      <p:to>
                                        <p:strVal val="visible"/>
                                      </p:to>
                                    </p:set>
                                    <p:animEffect transition="in" filter="dissolve">
                                      <p:cBhvr>
                                        <p:cTn id="17" dur="500"/>
                                        <p:tgtEl>
                                          <p:spTgt spid="37892"/>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7895">
                                            <p:txEl>
                                              <p:pRg st="0" end="0"/>
                                            </p:txEl>
                                          </p:spTgt>
                                        </p:tgtEl>
                                        <p:attrNameLst>
                                          <p:attrName>style.visibility</p:attrName>
                                        </p:attrNameLst>
                                      </p:cBhvr>
                                      <p:to>
                                        <p:strVal val="visible"/>
                                      </p:to>
                                    </p:set>
                                    <p:animEffect transition="in" filter="slide(fromBottom)">
                                      <p:cBhvr>
                                        <p:cTn id="22" dur="500"/>
                                        <p:tgtEl>
                                          <p:spTgt spid="3789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7890">
                                            <p:txEl>
                                              <p:pRg st="6" end="6"/>
                                            </p:txEl>
                                          </p:spTgt>
                                        </p:tgtEl>
                                        <p:attrNameLst>
                                          <p:attrName>style.visibility</p:attrName>
                                        </p:attrNameLst>
                                      </p:cBhvr>
                                      <p:to>
                                        <p:strVal val="visible"/>
                                      </p:to>
                                    </p:set>
                                    <p:animEffect transition="in" filter="slide(fromBottom)">
                                      <p:cBhvr>
                                        <p:cTn id="27" dur="500"/>
                                        <p:tgtEl>
                                          <p:spTgt spid="37890">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7890">
                                            <p:txEl>
                                              <p:pRg st="8" end="8"/>
                                            </p:txEl>
                                          </p:spTgt>
                                        </p:tgtEl>
                                        <p:attrNameLst>
                                          <p:attrName>style.visibility</p:attrName>
                                        </p:attrNameLst>
                                      </p:cBhvr>
                                      <p:to>
                                        <p:strVal val="visible"/>
                                      </p:to>
                                    </p:set>
                                    <p:animEffect transition="in" filter="slide(fromBottom)">
                                      <p:cBhvr>
                                        <p:cTn id="32" dur="500"/>
                                        <p:tgtEl>
                                          <p:spTgt spid="3789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build="p" autoUpdateAnimBg="0"/>
      <p:bldP spid="37894" grpId="0" build="p" autoUpdateAnimBg="0"/>
      <p:bldP spid="3789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914400" y="4953000"/>
            <a:ext cx="8229600" cy="1676400"/>
          </a:xfrm>
        </p:spPr>
        <p:txBody>
          <a:bodyPr/>
          <a:lstStyle/>
          <a:p>
            <a:pPr eaLnBrk="1" hangingPunct="1">
              <a:defRPr/>
            </a:pPr>
            <a:r>
              <a:rPr lang="ar-SA" smtClean="0"/>
              <a:t>انتبهي!!! خدري الفأر قبل أن يعضك! </a:t>
            </a:r>
            <a:endParaRPr lang="en-US" smtClean="0"/>
          </a:p>
        </p:txBody>
      </p:sp>
      <p:pic>
        <p:nvPicPr>
          <p:cNvPr id="14339" name="Picture 4" descr="tn_medical0015"/>
          <p:cNvPicPr>
            <a:picLocks noChangeAspect="1" noChangeArrowheads="1" noCrop="1"/>
          </p:cNvPicPr>
          <p:nvPr/>
        </p:nvPicPr>
        <p:blipFill>
          <a:blip r:embed="rId2" cstate="print"/>
          <a:srcRect/>
          <a:stretch>
            <a:fillRect/>
          </a:stretch>
        </p:blipFill>
        <p:spPr bwMode="auto">
          <a:xfrm>
            <a:off x="5105400" y="304800"/>
            <a:ext cx="3505200" cy="4800600"/>
          </a:xfrm>
          <a:prstGeom prst="rect">
            <a:avLst/>
          </a:prstGeom>
          <a:noFill/>
          <a:ln w="9525">
            <a:noFill/>
            <a:miter lim="800000"/>
            <a:headEnd/>
            <a:tailEnd/>
          </a:ln>
        </p:spPr>
      </p:pic>
      <p:pic>
        <p:nvPicPr>
          <p:cNvPr id="14340" name="Picture 5" descr="mouse"/>
          <p:cNvPicPr>
            <a:picLocks noChangeAspect="1" noChangeArrowheads="1"/>
          </p:cNvPicPr>
          <p:nvPr/>
        </p:nvPicPr>
        <p:blipFill>
          <a:blip r:embed="rId3" cstate="print"/>
          <a:srcRect/>
          <a:stretch>
            <a:fillRect/>
          </a:stretch>
        </p:blipFill>
        <p:spPr bwMode="auto">
          <a:xfrm>
            <a:off x="2057400" y="2438400"/>
            <a:ext cx="19050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rtl="1">
              <a:defRPr/>
            </a:pPr>
            <a:r>
              <a:rPr lang="ar-SA" sz="4400" b="1">
                <a:solidFill>
                  <a:srgbClr val="FF0000"/>
                </a:solidFill>
                <a:effectLst>
                  <a:outerShdw blurRad="38100" dist="38100" dir="2700000" algn="tl">
                    <a:srgbClr val="000000"/>
                  </a:outerShdw>
                </a:effectLst>
                <a:latin typeface="Arial" pitchFamily="34" charset="0"/>
                <a:cs typeface="Andalus" pitchFamily="18" charset="-78"/>
              </a:rPr>
              <a:t>الخطط التي يجب اتباعها في حالة الطوارئ</a:t>
            </a:r>
            <a:endParaRPr lang="en-US" sz="4400" b="1">
              <a:solidFill>
                <a:srgbClr val="FF0000"/>
              </a:solidFill>
              <a:effectLst>
                <a:outerShdw blurRad="38100" dist="38100" dir="2700000" algn="tl">
                  <a:srgbClr val="000000"/>
                </a:outerShdw>
              </a:effectLst>
              <a:latin typeface="Arial" pitchFamily="34" charset="0"/>
              <a:cs typeface="Andalus" pitchFamily="18" charset="-78"/>
            </a:endParaRPr>
          </a:p>
        </p:txBody>
      </p:sp>
      <p:sp>
        <p:nvSpPr>
          <p:cNvPr id="38915" name="Rectangle 3"/>
          <p:cNvSpPr>
            <a:spLocks noChangeArrowheads="1"/>
          </p:cNvSpPr>
          <p:nvPr/>
        </p:nvSpPr>
        <p:spPr bwMode="auto">
          <a:xfrm>
            <a:off x="685800" y="2667000"/>
            <a:ext cx="8229600" cy="1554163"/>
          </a:xfrm>
          <a:prstGeom prst="rect">
            <a:avLst/>
          </a:prstGeom>
          <a:noFill/>
          <a:ln w="9525">
            <a:noFill/>
            <a:miter lim="800000"/>
            <a:headEnd/>
            <a:tailEnd/>
          </a:ln>
        </p:spPr>
        <p:txBody>
          <a:bodyPr/>
          <a:lstStyle/>
          <a:p>
            <a:pPr marL="342900" indent="-342900" algn="r" rtl="1">
              <a:spcBef>
                <a:spcPct val="20000"/>
              </a:spcBef>
              <a:buClr>
                <a:schemeClr val="accent2"/>
              </a:buClr>
              <a:buSzPct val="80000"/>
              <a:buFont typeface="Wingdings" pitchFamily="2" charset="2"/>
              <a:buBlip>
                <a:blip r:embed="rId2"/>
              </a:buBlip>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Blip>
                <a:blip r:embed="rId2"/>
              </a:buBlip>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اتخاذ ما يلزم عند التعرض لمواد حيوية خطرة.</a:t>
            </a:r>
            <a:endParaRPr lang="en-US" b="1" u="none">
              <a:solidFill>
                <a:schemeClr val="tx2"/>
              </a:solidFill>
              <a:cs typeface="Arabic Transparent" pitchFamily="2" charset="0"/>
            </a:endParaRPr>
          </a:p>
        </p:txBody>
      </p:sp>
      <p:pic>
        <p:nvPicPr>
          <p:cNvPr id="38916" name="Picture 4"/>
          <p:cNvPicPr>
            <a:picLocks noChangeAspect="1" noChangeArrowheads="1"/>
          </p:cNvPicPr>
          <p:nvPr/>
        </p:nvPicPr>
        <p:blipFill>
          <a:blip r:embed="rId3" cstate="print"/>
          <a:srcRect/>
          <a:stretch>
            <a:fillRect/>
          </a:stretch>
        </p:blipFill>
        <p:spPr bwMode="auto">
          <a:xfrm>
            <a:off x="304800" y="2438400"/>
            <a:ext cx="3276600" cy="3276600"/>
          </a:xfrm>
          <a:prstGeom prst="rect">
            <a:avLst/>
          </a:prstGeom>
          <a:noFill/>
          <a:ln w="9525">
            <a:noFill/>
            <a:miter lim="800000"/>
            <a:headEnd/>
            <a:tailEnd/>
          </a:ln>
        </p:spPr>
      </p:pic>
      <p:sp>
        <p:nvSpPr>
          <p:cNvPr id="38917" name="Text Box 5"/>
          <p:cNvSpPr txBox="1">
            <a:spLocks noChangeArrowheads="1"/>
          </p:cNvSpPr>
          <p:nvPr/>
        </p:nvSpPr>
        <p:spPr bwMode="auto">
          <a:xfrm>
            <a:off x="381000" y="1447800"/>
            <a:ext cx="8534400" cy="1370013"/>
          </a:xfrm>
          <a:prstGeom prst="rect">
            <a:avLst/>
          </a:prstGeom>
          <a:noFill/>
          <a:ln w="9525">
            <a:noFill/>
            <a:miter lim="800000"/>
            <a:headEnd/>
            <a:tailEnd/>
          </a:ln>
        </p:spPr>
        <p:txBody>
          <a:bodyPr>
            <a:spAutoFit/>
          </a:bodyPr>
          <a:lstStyle/>
          <a:p>
            <a:pPr algn="r" rtl="1">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يجب تحديد موضع أو مكان كل من شنطة الإسعافات الأولية وحوض غسيل العيون و دش الطوارئ داخل المعمل وكيفية التعامل مع الجروح بالطريقة الصحيحة.</a:t>
            </a:r>
          </a:p>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p:cTn id="7" dur="500" fill="hold"/>
                                        <p:tgtEl>
                                          <p:spTgt spid="38914"/>
                                        </p:tgtEl>
                                        <p:attrNameLst>
                                          <p:attrName>ppt_w</p:attrName>
                                        </p:attrNameLst>
                                      </p:cBhvr>
                                      <p:tavLst>
                                        <p:tav tm="0">
                                          <p:val>
                                            <p:fltVal val="0"/>
                                          </p:val>
                                        </p:tav>
                                        <p:tav tm="100000">
                                          <p:val>
                                            <p:strVal val="#ppt_w"/>
                                          </p:val>
                                        </p:tav>
                                      </p:tavLst>
                                    </p:anim>
                                    <p:anim calcmode="lin" valueType="num">
                                      <p:cBhvr>
                                        <p:cTn id="8" dur="500" fill="hold"/>
                                        <p:tgtEl>
                                          <p:spTgt spid="3891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8917">
                                            <p:txEl>
                                              <p:pRg st="0" end="0"/>
                                            </p:txEl>
                                          </p:spTgt>
                                        </p:tgtEl>
                                        <p:attrNameLst>
                                          <p:attrName>style.visibility</p:attrName>
                                        </p:attrNameLst>
                                      </p:cBhvr>
                                      <p:to>
                                        <p:strVal val="visible"/>
                                      </p:to>
                                    </p:set>
                                    <p:animEffect transition="in" filter="slide(fromBottom)">
                                      <p:cBhvr>
                                        <p:cTn id="13" dur="500"/>
                                        <p:tgtEl>
                                          <p:spTgt spid="3891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8916"/>
                                        </p:tgtEl>
                                        <p:attrNameLst>
                                          <p:attrName>style.visibility</p:attrName>
                                        </p:attrNameLst>
                                      </p:cBhvr>
                                      <p:to>
                                        <p:strVal val="visible"/>
                                      </p:to>
                                    </p:set>
                                    <p:animEffect transition="in" filter="dissolve">
                                      <p:cBhvr>
                                        <p:cTn id="18" dur="500"/>
                                        <p:tgtEl>
                                          <p:spTgt spid="38916"/>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8915">
                                            <p:txEl>
                                              <p:pRg st="3" end="3"/>
                                            </p:txEl>
                                          </p:spTgt>
                                        </p:tgtEl>
                                        <p:attrNameLst>
                                          <p:attrName>style.visibility</p:attrName>
                                        </p:attrNameLst>
                                      </p:cBhvr>
                                      <p:to>
                                        <p:strVal val="visible"/>
                                      </p:to>
                                    </p:set>
                                    <p:animEffect transition="in" filter="slide(fromBottom)">
                                      <p:cBhvr>
                                        <p:cTn id="23" dur="500"/>
                                        <p:tgtEl>
                                          <p:spTgt spid="389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5" grpId="0" build="p" autoUpdateAnimBg="0"/>
      <p:bldP spid="38917"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2226" name="WordArt 2"/>
          <p:cNvSpPr>
            <a:spLocks noChangeArrowheads="1" noChangeShapeType="1" noTextEdit="1"/>
          </p:cNvSpPr>
          <p:nvPr/>
        </p:nvSpPr>
        <p:spPr bwMode="auto">
          <a:xfrm>
            <a:off x="609600" y="381000"/>
            <a:ext cx="8001000" cy="5334000"/>
          </a:xfrm>
          <a:prstGeom prst="rect">
            <a:avLst/>
          </a:prstGeom>
        </p:spPr>
        <p:txBody>
          <a:bodyPr wrap="none" fromWordArt="1">
            <a:prstTxWarp prst="textWave4">
              <a:avLst>
                <a:gd name="adj1" fmla="val 6500"/>
                <a:gd name="adj2" fmla="val 0"/>
              </a:avLst>
            </a:prstTxWarp>
            <a:scene3d>
              <a:camera prst="legacyPerspectiveBottomRight">
                <a:rot lat="0" lon="21239999" rev="0"/>
              </a:camera>
              <a:lightRig rig="legacyHarsh3" dir="l"/>
            </a:scene3d>
            <a:sp3d extrusionH="430200" prstMaterial="legacyMatte">
              <a:extrusionClr>
                <a:srgbClr val="C0C0C0"/>
              </a:extrusionClr>
            </a:sp3d>
          </a:bodyPr>
          <a:lstStyle/>
          <a:p>
            <a:pPr algn="ctr" rtl="1">
              <a:defRPr/>
            </a:pPr>
            <a:r>
              <a:rPr lang="ar-SA" sz="6000" b="1" i="1" kern="10">
                <a:ln w="9525">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Arial Black"/>
              </a:rPr>
              <a:t>الحمد لله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dissolve">
                                      <p:cBhvr>
                                        <p:cTn id="7" dur="500"/>
                                        <p:tgtEl>
                                          <p:spTgt spid="5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3250" name="WordArt 2"/>
          <p:cNvSpPr>
            <a:spLocks noChangeArrowheads="1" noChangeShapeType="1" noTextEdit="1"/>
          </p:cNvSpPr>
          <p:nvPr/>
        </p:nvSpPr>
        <p:spPr bwMode="auto">
          <a:xfrm>
            <a:off x="1371600" y="1219200"/>
            <a:ext cx="6705600" cy="5638800"/>
          </a:xfrm>
          <a:prstGeom prst="rect">
            <a:avLst/>
          </a:prstGeom>
        </p:spPr>
        <p:txBody>
          <a:bodyPr spcFirstLastPara="1" wrap="none" fromWordArt="1">
            <a:prstTxWarp prst="textButton">
              <a:avLst>
                <a:gd name="adj" fmla="val 10800000"/>
              </a:avLst>
            </a:prstTxWarp>
          </a:bodyPr>
          <a:lstStyle/>
          <a:p>
            <a:pPr algn="ctr">
              <a:defRPr/>
            </a:pPr>
            <a:r>
              <a:rPr lang="en-US" sz="3600" kern="10">
                <a:ln w="12700">
                  <a:solidFill>
                    <a:srgbClr val="EAEAEA"/>
                  </a:solidFill>
                  <a:round/>
                  <a:headEnd/>
                  <a:tailEnd/>
                </a:ln>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path path="rect">
                    <a:fillToRect l="50000" t="50000" r="50000" b="50000"/>
                  </a:path>
                </a:gradFill>
                <a:effectLst>
                  <a:outerShdw dist="35921" dir="2700000" sy="50000" kx="2115830" algn="bl" rotWithShape="0">
                    <a:srgbClr val="C0C0C0"/>
                  </a:outerShdw>
                </a:effectLst>
                <a:latin typeface="Comic Sans MS"/>
              </a:rPr>
              <a:t>THANK YOU</a:t>
            </a:r>
            <a:endParaRPr lang="ar-SA" sz="3600" kern="10">
              <a:ln w="12700">
                <a:solidFill>
                  <a:srgbClr val="EAEAEA"/>
                </a:solidFill>
                <a:round/>
                <a:headEnd/>
                <a:tailEnd/>
              </a:ln>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path path="rect">
                  <a:fillToRect l="50000" t="50000" r="50000" b="50000"/>
                </a:path>
              </a:gradFill>
              <a:effectLst>
                <a:outerShdw dist="35921" dir="2700000" sy="50000" kx="2115830" algn="bl" rotWithShape="0">
                  <a:srgbClr val="C0C0C0"/>
                </a:outerShdw>
              </a:effectLst>
              <a:latin typeface="Comic Sans MS"/>
            </a:endParaRPr>
          </a:p>
        </p:txBody>
      </p:sp>
      <p:sp>
        <p:nvSpPr>
          <p:cNvPr id="53251" name="Text Box 3"/>
          <p:cNvSpPr txBox="1">
            <a:spLocks noChangeArrowheads="1"/>
          </p:cNvSpPr>
          <p:nvPr/>
        </p:nvSpPr>
        <p:spPr bwMode="auto">
          <a:xfrm>
            <a:off x="381000" y="4419600"/>
            <a:ext cx="8382000" cy="1311275"/>
          </a:xfrm>
          <a:prstGeom prst="rect">
            <a:avLst/>
          </a:prstGeom>
          <a:gradFill rotWithShape="0">
            <a:gsLst>
              <a:gs pos="0">
                <a:schemeClr val="accent1"/>
              </a:gs>
              <a:gs pos="100000">
                <a:schemeClr val="hlink"/>
              </a:gs>
            </a:gsLst>
            <a:path path="shape">
              <a:fillToRect l="50000" t="50000" r="50000" b="50000"/>
            </a:path>
          </a:gradFill>
          <a:ln w="9525">
            <a:noFill/>
            <a:miter lim="800000"/>
            <a:headEnd/>
            <a:tailEnd/>
          </a:ln>
        </p:spPr>
        <p:txBody>
          <a:bodyPr>
            <a:spAutoFit/>
          </a:bodyPr>
          <a:lstStyle/>
          <a:p>
            <a:pPr>
              <a:spcBef>
                <a:spcPct val="50000"/>
              </a:spcBef>
            </a:pPr>
            <a:r>
              <a:rPr lang="en-US" sz="4000" b="1" i="1">
                <a:solidFill>
                  <a:srgbClr val="000000"/>
                </a:solidFill>
                <a:latin typeface="Comic Sans MS" pitchFamily="66" charset="0"/>
              </a:rPr>
              <a:t>Presented By DR. Howida Nounou.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dissolve">
                                      <p:cBhvr>
                                        <p:cTn id="7" dur="500"/>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3251"/>
                                        </p:tgtEl>
                                        <p:attrNameLst>
                                          <p:attrName>style.visibility</p:attrName>
                                        </p:attrNameLst>
                                      </p:cBhvr>
                                      <p:to>
                                        <p:strVal val="visible"/>
                                      </p:to>
                                    </p:set>
                                    <p:animEffect transition="in" filter="box(in)">
                                      <p:cBhvr>
                                        <p:cTn id="12" dur="500"/>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1066800" y="1752600"/>
            <a:ext cx="7772400" cy="1219200"/>
          </a:xfrm>
        </p:spPr>
        <p:txBody>
          <a:bodyPr/>
          <a:lstStyle/>
          <a:p>
            <a:pPr algn="r" rtl="1" eaLnBrk="1" hangingPunct="1">
              <a:defRPr/>
            </a:pPr>
            <a:r>
              <a:rPr lang="ar-SA" b="1" smtClean="0">
                <a:solidFill>
                  <a:srgbClr val="CC00FF"/>
                </a:solidFill>
                <a:cs typeface="Andalus" pitchFamily="18" charset="-78"/>
              </a:rPr>
              <a:t>جامعة الملك سعود. </a:t>
            </a:r>
            <a:br>
              <a:rPr lang="ar-SA" b="1" smtClean="0">
                <a:solidFill>
                  <a:srgbClr val="CC00FF"/>
                </a:solidFill>
                <a:cs typeface="Andalus" pitchFamily="18" charset="-78"/>
              </a:rPr>
            </a:br>
            <a:r>
              <a:rPr lang="ar-SA" b="1" smtClean="0">
                <a:solidFill>
                  <a:srgbClr val="CC00FF"/>
                </a:solidFill>
                <a:cs typeface="Andalus" pitchFamily="18" charset="-78"/>
              </a:rPr>
              <a:t>كلية العلوم</a:t>
            </a:r>
            <a:br>
              <a:rPr lang="ar-SA" b="1" smtClean="0">
                <a:solidFill>
                  <a:srgbClr val="CC00FF"/>
                </a:solidFill>
                <a:cs typeface="Andalus" pitchFamily="18" charset="-78"/>
              </a:rPr>
            </a:br>
            <a:r>
              <a:rPr lang="ar-SA" b="1" smtClean="0">
                <a:solidFill>
                  <a:srgbClr val="CC00FF"/>
                </a:solidFill>
                <a:cs typeface="Andalus" pitchFamily="18" charset="-78"/>
              </a:rPr>
              <a:t>قسم الكيمياء الحيوية </a:t>
            </a:r>
            <a:br>
              <a:rPr lang="ar-SA" b="1" smtClean="0">
                <a:solidFill>
                  <a:srgbClr val="CC00FF"/>
                </a:solidFill>
                <a:cs typeface="Andalus" pitchFamily="18" charset="-78"/>
              </a:rPr>
            </a:br>
            <a:endParaRPr lang="en-US" b="1" smtClean="0">
              <a:solidFill>
                <a:srgbClr val="CC00FF"/>
              </a:solidFill>
              <a:cs typeface="Andalus" pitchFamily="18" charset="-78"/>
            </a:endParaRPr>
          </a:p>
        </p:txBody>
      </p:sp>
      <p:sp>
        <p:nvSpPr>
          <p:cNvPr id="44036" name="Text Box 4"/>
          <p:cNvSpPr txBox="1">
            <a:spLocks noChangeArrowheads="1"/>
          </p:cNvSpPr>
          <p:nvPr/>
        </p:nvSpPr>
        <p:spPr bwMode="auto">
          <a:xfrm>
            <a:off x="914400" y="3379788"/>
            <a:ext cx="7010400" cy="3478212"/>
          </a:xfrm>
          <a:prstGeom prst="rect">
            <a:avLst/>
          </a:prstGeom>
          <a:noFill/>
          <a:ln w="9525">
            <a:noFill/>
            <a:miter lim="800000"/>
            <a:headEnd/>
            <a:tailEnd/>
          </a:ln>
        </p:spPr>
        <p:txBody>
          <a:bodyPr>
            <a:spAutoFit/>
          </a:bodyPr>
          <a:lstStyle/>
          <a:p>
            <a:pPr algn="r" rtl="1">
              <a:spcBef>
                <a:spcPct val="50000"/>
              </a:spcBef>
            </a:pPr>
            <a:r>
              <a:rPr lang="ar-SA" sz="4000" b="1" u="none">
                <a:solidFill>
                  <a:srgbClr val="FF0000"/>
                </a:solidFill>
                <a:latin typeface="Comic Sans MS" pitchFamily="66" charset="0"/>
                <a:cs typeface="Arabic Transparent" pitchFamily="2" charset="0"/>
              </a:rPr>
              <a:t>إشراف وكيلة القسم: د. عبير الدباس</a:t>
            </a:r>
          </a:p>
          <a:p>
            <a:pPr algn="r" rtl="1">
              <a:spcBef>
                <a:spcPct val="50000"/>
              </a:spcBef>
            </a:pPr>
            <a:r>
              <a:rPr lang="ar-SA" sz="4000" b="1" u="none">
                <a:solidFill>
                  <a:srgbClr val="FF0000"/>
                </a:solidFill>
                <a:latin typeface="Comic Sans MS" pitchFamily="66" charset="0"/>
                <a:cs typeface="Arabic Transparent" pitchFamily="2" charset="0"/>
              </a:rPr>
              <a:t>		    تقديم: د. هويدا نونو</a:t>
            </a:r>
          </a:p>
          <a:p>
            <a:pPr algn="r" rtl="1">
              <a:spcBef>
                <a:spcPct val="50000"/>
              </a:spcBef>
            </a:pPr>
            <a:r>
              <a:rPr lang="ar-SA" sz="4000" b="1" u="none">
                <a:solidFill>
                  <a:srgbClr val="FF0000"/>
                </a:solidFill>
                <a:latin typeface="Comic Sans MS" pitchFamily="66" charset="0"/>
                <a:cs typeface="Arabic Transparent" pitchFamily="2" charset="0"/>
              </a:rPr>
              <a:t>		   إعداد: أ. مها السليماني</a:t>
            </a:r>
          </a:p>
          <a:p>
            <a:pPr algn="r" rtl="1">
              <a:spcBef>
                <a:spcPct val="50000"/>
              </a:spcBef>
            </a:pPr>
            <a:endParaRPr lang="en-US" sz="4000" b="1" u="none">
              <a:solidFill>
                <a:srgbClr val="FF0000"/>
              </a:solidFill>
              <a:latin typeface="Comic Sans MS" pitchFamily="66" charset="0"/>
              <a:cs typeface="Arabic Transparent" pitchFamily="2" charset="0"/>
            </a:endParaRPr>
          </a:p>
        </p:txBody>
      </p:sp>
      <p:sp>
        <p:nvSpPr>
          <p:cNvPr id="44037" name="Text Box 5"/>
          <p:cNvSpPr txBox="1">
            <a:spLocks noChangeArrowheads="1"/>
          </p:cNvSpPr>
          <p:nvPr/>
        </p:nvSpPr>
        <p:spPr bwMode="auto">
          <a:xfrm>
            <a:off x="533400" y="5943600"/>
            <a:ext cx="7543800" cy="854075"/>
          </a:xfrm>
          <a:prstGeom prst="rect">
            <a:avLst/>
          </a:prstGeom>
          <a:noFill/>
          <a:ln w="9525">
            <a:noFill/>
            <a:miter lim="800000"/>
            <a:headEnd/>
            <a:tailEnd/>
          </a:ln>
        </p:spPr>
        <p:txBody>
          <a:bodyPr>
            <a:spAutoFit/>
          </a:bodyPr>
          <a:lstStyle/>
          <a:p>
            <a:pPr algn="r" rtl="1">
              <a:spcBef>
                <a:spcPct val="50000"/>
              </a:spcBef>
            </a:pPr>
            <a:r>
              <a:rPr lang="ar-SA" sz="5000" b="1" u="none">
                <a:solidFill>
                  <a:schemeClr val="folHlink"/>
                </a:solidFill>
                <a:cs typeface="Andalus" pitchFamily="18" charset="-78"/>
              </a:rPr>
              <a:t>                     لجنة الأمن و السلامة.</a:t>
            </a:r>
            <a:endParaRPr lang="en-US" sz="5000" b="1" u="none">
              <a:solidFill>
                <a:schemeClr val="folHlink"/>
              </a:solidFill>
              <a:cs typeface="Andalus" pitchFamily="18" charset="-78"/>
            </a:endParaRPr>
          </a:p>
        </p:txBody>
      </p:sp>
      <p:sp>
        <p:nvSpPr>
          <p:cNvPr id="7" name="Rectangle 2"/>
          <p:cNvSpPr>
            <a:spLocks noChangeArrowheads="1"/>
          </p:cNvSpPr>
          <p:nvPr/>
        </p:nvSpPr>
        <p:spPr bwMode="auto">
          <a:xfrm>
            <a:off x="914400" y="2362200"/>
            <a:ext cx="7620000" cy="838200"/>
          </a:xfrm>
          <a:prstGeom prst="rect">
            <a:avLst/>
          </a:prstGeom>
          <a:noFill/>
          <a:ln w="9525">
            <a:noFill/>
            <a:miter lim="800000"/>
            <a:headEnd/>
            <a:tailEnd/>
          </a:ln>
          <a:effectLst/>
        </p:spPr>
        <p:txBody>
          <a:bodyPr anchor="b"/>
          <a:lstStyle/>
          <a:p>
            <a:pPr algn="ctr" rtl="1">
              <a:defRPr/>
            </a:pPr>
            <a:r>
              <a:rPr lang="ar-SA" sz="4800" b="1" u="none" dirty="0">
                <a:solidFill>
                  <a:srgbClr val="FFFF00"/>
                </a:solidFill>
                <a:effectLst>
                  <a:outerShdw blurRad="38100" dist="38100" dir="2700000" algn="tl">
                    <a:srgbClr val="000000"/>
                  </a:outerShdw>
                </a:effectLst>
                <a:latin typeface="Arial" pitchFamily="34" charset="0"/>
                <a:cs typeface="Andalus" pitchFamily="18" charset="-78"/>
              </a:rPr>
              <a:t>القواعد الأساسية للسلامة في المعامل</a:t>
            </a:r>
            <a:endParaRPr lang="en-US" sz="4800" b="1" u="none" dirty="0">
              <a:solidFill>
                <a:srgbClr val="FFFF00"/>
              </a:solidFill>
              <a:effectLst>
                <a:outerShdw blurRad="38100" dist="38100" dir="2700000" algn="tl">
                  <a:srgbClr val="000000"/>
                </a:outerShdw>
              </a:effectLst>
              <a:latin typeface="Arial" pitchFamily="34" charset="0"/>
              <a:cs typeface="Andalus"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checkerboard(across)">
                                      <p:cBhvr>
                                        <p:cTn id="7" dur="500"/>
                                        <p:tgtEl>
                                          <p:spTgt spid="44034"/>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44036"/>
                                        </p:tgtEl>
                                        <p:attrNameLst>
                                          <p:attrName>style.visibility</p:attrName>
                                        </p:attrNameLst>
                                      </p:cBhvr>
                                      <p:to>
                                        <p:strVal val="visible"/>
                                      </p:to>
                                    </p:set>
                                    <p:animEffect transition="in" filter="strips(downLeft)">
                                      <p:cBhvr>
                                        <p:cTn id="11" dur="500"/>
                                        <p:tgtEl>
                                          <p:spTgt spid="440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037"/>
                                        </p:tgtEl>
                                        <p:attrNameLst>
                                          <p:attrName>style.visibility</p:attrName>
                                        </p:attrNameLst>
                                      </p:cBhvr>
                                      <p:to>
                                        <p:strVal val="visible"/>
                                      </p:to>
                                    </p:set>
                                    <p:animEffect transition="in" filter="wipe(up)">
                                      <p:cBhvr>
                                        <p:cTn id="15" dur="500"/>
                                        <p:tgtEl>
                                          <p:spTgt spid="44037"/>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p:bldP spid="44036" grpId="0" autoUpdateAnimBg="0"/>
      <p:bldP spid="44037" grpId="0" autoUpdateAnimBg="0"/>
      <p:bldP spid="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143000" y="685800"/>
            <a:ext cx="7620000" cy="838200"/>
          </a:xfrm>
          <a:prstGeom prst="rect">
            <a:avLst/>
          </a:prstGeom>
          <a:noFill/>
          <a:ln w="9525">
            <a:noFill/>
            <a:miter lim="800000"/>
            <a:headEnd/>
            <a:tailEnd/>
          </a:ln>
          <a:effectLst/>
        </p:spPr>
        <p:txBody>
          <a:bodyPr anchor="b"/>
          <a:lstStyle/>
          <a:p>
            <a:pPr algn="ctr" rtl="1">
              <a:defRPr/>
            </a:pPr>
            <a:r>
              <a:rPr lang="ar-SA" sz="4400" b="1" dirty="0">
                <a:solidFill>
                  <a:srgbClr val="FF0000"/>
                </a:solidFill>
                <a:effectLst>
                  <a:outerShdw blurRad="38100" dist="38100" dir="2700000" algn="tl">
                    <a:srgbClr val="000000"/>
                  </a:outerShdw>
                </a:effectLst>
                <a:latin typeface="Arial" pitchFamily="34" charset="0"/>
                <a:cs typeface="Andalus" pitchFamily="18" charset="-78"/>
              </a:rPr>
              <a:t>القواعد الأساسية للسلامة داخل المعمل</a:t>
            </a:r>
            <a:endParaRPr lang="en-US" sz="4400" b="1" dirty="0">
              <a:solidFill>
                <a:srgbClr val="FF0000"/>
              </a:solidFill>
              <a:effectLst>
                <a:outerShdw blurRad="38100" dist="38100" dir="2700000" algn="tl">
                  <a:srgbClr val="000000"/>
                </a:outerShdw>
              </a:effectLst>
              <a:latin typeface="Arial" pitchFamily="34" charset="0"/>
              <a:cs typeface="Andalus" pitchFamily="18" charset="-78"/>
            </a:endParaRPr>
          </a:p>
        </p:txBody>
      </p:sp>
      <p:sp>
        <p:nvSpPr>
          <p:cNvPr id="28676" name="Rectangle 4"/>
          <p:cNvSpPr>
            <a:spLocks noChangeArrowheads="1"/>
          </p:cNvSpPr>
          <p:nvPr/>
        </p:nvSpPr>
        <p:spPr bwMode="auto">
          <a:xfrm>
            <a:off x="4419600" y="2590800"/>
            <a:ext cx="4724400" cy="3352800"/>
          </a:xfrm>
          <a:prstGeom prst="rect">
            <a:avLst/>
          </a:prstGeom>
          <a:noFill/>
          <a:ln w="9525">
            <a:noFill/>
            <a:miter lim="800000"/>
            <a:headEnd/>
            <a:tailEnd/>
          </a:ln>
        </p:spPr>
        <p:txBody>
          <a:bodyPr/>
          <a:lstStyle/>
          <a:p>
            <a:pPr marL="609600" indent="-609600"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ارتداء البالطو بشكل دائم داخل المعمل والحرص على إزالته خارج دائرة المعمل.</a:t>
            </a:r>
          </a:p>
          <a:p>
            <a:pPr marL="609600" indent="-609600"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 ارتداء القفازات عند التعامل مع كل من:</a:t>
            </a:r>
          </a:p>
          <a:p>
            <a:pPr marL="609600" indent="-609600" algn="r" rtl="1">
              <a:lnSpc>
                <a:spcPct val="90000"/>
              </a:lnSpc>
              <a:spcBef>
                <a:spcPct val="20000"/>
              </a:spcBef>
              <a:buClr>
                <a:schemeClr val="accent2"/>
              </a:buClr>
              <a:buSzPct val="80000"/>
            </a:pPr>
            <a:r>
              <a:rPr lang="ar-SA" b="1" u="none">
                <a:solidFill>
                  <a:srgbClr val="FF0000"/>
                </a:solidFill>
                <a:cs typeface="Arabic Transparent" pitchFamily="2" charset="0"/>
              </a:rPr>
              <a:t>1.    </a:t>
            </a:r>
            <a:r>
              <a:rPr lang="ar-SA" b="1" u="none">
                <a:solidFill>
                  <a:schemeClr val="tx2"/>
                </a:solidFill>
                <a:cs typeface="Arabic Transparent" pitchFamily="2" charset="0"/>
              </a:rPr>
              <a:t>الدم والأنسجة والسوائل المأخوذة من الإنسان والحيوان.</a:t>
            </a:r>
          </a:p>
          <a:p>
            <a:pPr marL="609600" indent="-609600" algn="r" rtl="1">
              <a:lnSpc>
                <a:spcPct val="90000"/>
              </a:lnSpc>
              <a:spcBef>
                <a:spcPct val="20000"/>
              </a:spcBef>
              <a:buClr>
                <a:schemeClr val="accent2"/>
              </a:buClr>
              <a:buSzPct val="80000"/>
            </a:pPr>
            <a:r>
              <a:rPr lang="ar-SA" b="1" u="none">
                <a:solidFill>
                  <a:srgbClr val="FF0000"/>
                </a:solidFill>
                <a:cs typeface="Arabic Transparent" pitchFamily="2" charset="0"/>
              </a:rPr>
              <a:t>2.    </a:t>
            </a:r>
            <a:r>
              <a:rPr lang="ar-SA" b="1" u="none">
                <a:solidFill>
                  <a:schemeClr val="tx2"/>
                </a:solidFill>
                <a:cs typeface="Arabic Transparent" pitchFamily="2" charset="0"/>
              </a:rPr>
              <a:t>المواد المسببة للإصابة بالأمراض المعدية مثل الفيروسات والميكروبات.</a:t>
            </a:r>
          </a:p>
          <a:p>
            <a:pPr marL="609600" indent="-609600" algn="r" rtl="1">
              <a:lnSpc>
                <a:spcPct val="90000"/>
              </a:lnSpc>
              <a:spcBef>
                <a:spcPct val="20000"/>
              </a:spcBef>
              <a:buClr>
                <a:schemeClr val="accent2"/>
              </a:buClr>
              <a:buSzPct val="80000"/>
            </a:pPr>
            <a:r>
              <a:rPr lang="ar-SA" b="1" u="none">
                <a:solidFill>
                  <a:srgbClr val="FF0000"/>
                </a:solidFill>
                <a:cs typeface="Arabic Transparent" pitchFamily="2" charset="0"/>
              </a:rPr>
              <a:t>3.    </a:t>
            </a:r>
            <a:r>
              <a:rPr lang="ar-SA" b="1" u="none">
                <a:solidFill>
                  <a:schemeClr val="tx2"/>
                </a:solidFill>
                <a:cs typeface="Arabic Transparent" pitchFamily="2" charset="0"/>
              </a:rPr>
              <a:t>المواد الكيميائية الخطرة.</a:t>
            </a:r>
            <a:endParaRPr lang="en-US" b="1" u="none">
              <a:solidFill>
                <a:schemeClr val="tx2"/>
              </a:solidFill>
              <a:cs typeface="Arabic Transparent" pitchFamily="2" charset="0"/>
            </a:endParaRPr>
          </a:p>
        </p:txBody>
      </p:sp>
      <p:pic>
        <p:nvPicPr>
          <p:cNvPr id="28678" name="Picture 6"/>
          <p:cNvPicPr>
            <a:picLocks noChangeAspect="1" noChangeArrowheads="1"/>
          </p:cNvPicPr>
          <p:nvPr/>
        </p:nvPicPr>
        <p:blipFill>
          <a:blip r:embed="rId3" cstate="print"/>
          <a:srcRect/>
          <a:stretch>
            <a:fillRect/>
          </a:stretch>
        </p:blipFill>
        <p:spPr bwMode="auto">
          <a:xfrm>
            <a:off x="381000" y="1828800"/>
            <a:ext cx="3429000" cy="4400550"/>
          </a:xfrm>
          <a:prstGeom prst="rect">
            <a:avLst/>
          </a:prstGeom>
          <a:noFill/>
          <a:ln w="9525">
            <a:noFill/>
            <a:miter lim="800000"/>
            <a:headEnd/>
            <a:tailEnd/>
          </a:ln>
        </p:spPr>
      </p:pic>
      <p:sp>
        <p:nvSpPr>
          <p:cNvPr id="28679" name="Text Box 7"/>
          <p:cNvSpPr txBox="1">
            <a:spLocks noChangeArrowheads="1"/>
          </p:cNvSpPr>
          <p:nvPr/>
        </p:nvSpPr>
        <p:spPr bwMode="auto">
          <a:xfrm>
            <a:off x="3429000" y="1676400"/>
            <a:ext cx="5715000" cy="1296988"/>
          </a:xfrm>
          <a:prstGeom prst="rect">
            <a:avLst/>
          </a:prstGeom>
          <a:noFill/>
          <a:ln w="9525">
            <a:noFill/>
            <a:miter lim="800000"/>
            <a:headEnd/>
            <a:tailEnd/>
          </a:ln>
        </p:spPr>
        <p:txBody>
          <a:bodyPr>
            <a:spAutoFit/>
          </a:bodyPr>
          <a:lstStyle/>
          <a:p>
            <a:pPr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الامتناع عن الأكل والشرب ووضع المكياج داخل المعمل, كما لا يجوز حفظ المأكولات داخل المعامل.</a:t>
            </a:r>
          </a:p>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p:cTn id="7" dur="500" fill="hold"/>
                                        <p:tgtEl>
                                          <p:spTgt spid="28674"/>
                                        </p:tgtEl>
                                        <p:attrNameLst>
                                          <p:attrName>ppt_w</p:attrName>
                                        </p:attrNameLst>
                                      </p:cBhvr>
                                      <p:tavLst>
                                        <p:tav tm="0">
                                          <p:val>
                                            <p:fltVal val="0"/>
                                          </p:val>
                                        </p:tav>
                                        <p:tav tm="100000">
                                          <p:val>
                                            <p:strVal val="#ppt_w"/>
                                          </p:val>
                                        </p:tav>
                                      </p:tavLst>
                                    </p:anim>
                                    <p:anim calcmode="lin" valueType="num">
                                      <p:cBhvr>
                                        <p:cTn id="8" dur="500" fill="hold"/>
                                        <p:tgtEl>
                                          <p:spTgt spid="2867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8679">
                                            <p:txEl>
                                              <p:pRg st="0" end="0"/>
                                            </p:txEl>
                                          </p:spTgt>
                                        </p:tgtEl>
                                        <p:attrNameLst>
                                          <p:attrName>style.visibility</p:attrName>
                                        </p:attrNameLst>
                                      </p:cBhvr>
                                      <p:to>
                                        <p:strVal val="visible"/>
                                      </p:to>
                                    </p:set>
                                    <p:animEffect transition="in" filter="slide(fromBottom)">
                                      <p:cBhvr>
                                        <p:cTn id="13" dur="500"/>
                                        <p:tgtEl>
                                          <p:spTgt spid="2867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28678"/>
                                        </p:tgtEl>
                                        <p:attrNameLst>
                                          <p:attrName>style.visibility</p:attrName>
                                        </p:attrNameLst>
                                      </p:cBhvr>
                                      <p:to>
                                        <p:strVal val="visible"/>
                                      </p:to>
                                    </p:set>
                                    <p:animEffect transition="in" filter="dissolve">
                                      <p:cBhvr>
                                        <p:cTn id="18" dur="500"/>
                                        <p:tgtEl>
                                          <p:spTgt spid="28678"/>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28676">
                                            <p:txEl>
                                              <p:pRg st="0" end="0"/>
                                            </p:txEl>
                                          </p:spTgt>
                                        </p:tgtEl>
                                        <p:attrNameLst>
                                          <p:attrName>style.visibility</p:attrName>
                                        </p:attrNameLst>
                                      </p:cBhvr>
                                      <p:to>
                                        <p:strVal val="visible"/>
                                      </p:to>
                                    </p:set>
                                    <p:animEffect transition="in" filter="slide(fromBottom)">
                                      <p:cBhvr>
                                        <p:cTn id="23" dur="500"/>
                                        <p:tgtEl>
                                          <p:spTgt spid="2867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28676">
                                            <p:txEl>
                                              <p:pRg st="1" end="1"/>
                                            </p:txEl>
                                          </p:spTgt>
                                        </p:tgtEl>
                                        <p:attrNameLst>
                                          <p:attrName>style.visibility</p:attrName>
                                        </p:attrNameLst>
                                      </p:cBhvr>
                                      <p:to>
                                        <p:strVal val="visible"/>
                                      </p:to>
                                    </p:set>
                                    <p:animEffect transition="in" filter="slide(fromBottom)">
                                      <p:cBhvr>
                                        <p:cTn id="28" dur="500"/>
                                        <p:tgtEl>
                                          <p:spTgt spid="28676">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28676">
                                            <p:txEl>
                                              <p:pRg st="2" end="2"/>
                                            </p:txEl>
                                          </p:spTgt>
                                        </p:tgtEl>
                                        <p:attrNameLst>
                                          <p:attrName>style.visibility</p:attrName>
                                        </p:attrNameLst>
                                      </p:cBhvr>
                                      <p:to>
                                        <p:strVal val="visible"/>
                                      </p:to>
                                    </p:set>
                                    <p:animEffect transition="in" filter="slide(fromBottom)">
                                      <p:cBhvr>
                                        <p:cTn id="33" dur="500"/>
                                        <p:tgtEl>
                                          <p:spTgt spid="28676">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grpId="0" nodeType="clickEffect">
                                  <p:stCondLst>
                                    <p:cond delay="0"/>
                                  </p:stCondLst>
                                  <p:childTnLst>
                                    <p:set>
                                      <p:cBhvr>
                                        <p:cTn id="37" dur="1" fill="hold">
                                          <p:stCondLst>
                                            <p:cond delay="0"/>
                                          </p:stCondLst>
                                        </p:cTn>
                                        <p:tgtEl>
                                          <p:spTgt spid="28676">
                                            <p:txEl>
                                              <p:pRg st="3" end="3"/>
                                            </p:txEl>
                                          </p:spTgt>
                                        </p:tgtEl>
                                        <p:attrNameLst>
                                          <p:attrName>style.visibility</p:attrName>
                                        </p:attrNameLst>
                                      </p:cBhvr>
                                      <p:to>
                                        <p:strVal val="visible"/>
                                      </p:to>
                                    </p:set>
                                    <p:animEffect transition="in" filter="slide(fromBottom)">
                                      <p:cBhvr>
                                        <p:cTn id="38" dur="500"/>
                                        <p:tgtEl>
                                          <p:spTgt spid="28676">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28676">
                                            <p:txEl>
                                              <p:pRg st="4" end="4"/>
                                            </p:txEl>
                                          </p:spTgt>
                                        </p:tgtEl>
                                        <p:attrNameLst>
                                          <p:attrName>style.visibility</p:attrName>
                                        </p:attrNameLst>
                                      </p:cBhvr>
                                      <p:to>
                                        <p:strVal val="visible"/>
                                      </p:to>
                                    </p:set>
                                    <p:animEffect transition="in" filter="slide(fromBottom)">
                                      <p:cBhvr>
                                        <p:cTn id="43" dur="500"/>
                                        <p:tgtEl>
                                          <p:spTgt spid="2867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6" grpId="0" build="p" autoUpdateAnimBg="0"/>
      <p:bldP spid="2867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ChangeArrowheads="1"/>
          </p:cNvSpPr>
          <p:nvPr/>
        </p:nvSpPr>
        <p:spPr bwMode="auto">
          <a:xfrm>
            <a:off x="3962400" y="381000"/>
            <a:ext cx="4724400" cy="6477000"/>
          </a:xfrm>
          <a:prstGeom prst="rect">
            <a:avLst/>
          </a:prstGeom>
          <a:noFill/>
          <a:ln w="9525">
            <a:noFill/>
            <a:miter lim="800000"/>
            <a:headEnd/>
            <a:tailEnd/>
          </a:ln>
        </p:spPr>
        <p:txBody>
          <a:bodyPr/>
          <a:lstStyle/>
          <a:p>
            <a:pPr marL="342900" indent="-342900" algn="r" rtl="1">
              <a:lnSpc>
                <a:spcPct val="90000"/>
              </a:lnSpc>
              <a:spcBef>
                <a:spcPct val="20000"/>
              </a:spcBef>
              <a:buClr>
                <a:srgbClr val="FF0000"/>
              </a:buClr>
              <a:buSzPct val="80000"/>
              <a:buFont typeface="Wingdings" pitchFamily="2" charset="2"/>
              <a:buBlip>
                <a:blip r:embed="rId2"/>
              </a:buBlip>
            </a:pPr>
            <a:r>
              <a:rPr lang="ar-SA" b="1" u="none">
                <a:solidFill>
                  <a:schemeClr val="tx2"/>
                </a:solidFill>
                <a:cs typeface="Arabic Transparent" pitchFamily="2" charset="0"/>
              </a:rPr>
              <a:t> ضرورة تنظيف أي انسكاب ناتج عن مواد قد تسبب الإصابة بالأمراض المعدية على البنشات أو الأرضيات بالمطهر المناسب.</a:t>
            </a:r>
            <a:endParaRPr lang="en-US" b="1" u="none">
              <a:solidFill>
                <a:schemeClr val="tx2"/>
              </a:solidFill>
              <a:cs typeface="Arabic Transparent" pitchFamily="2" charset="0"/>
            </a:endParaRPr>
          </a:p>
          <a:p>
            <a:pPr marL="342900" indent="-342900" algn="r" rtl="1">
              <a:lnSpc>
                <a:spcPct val="90000"/>
              </a:lnSpc>
              <a:spcBef>
                <a:spcPct val="20000"/>
              </a:spcBef>
              <a:buClr>
                <a:srgbClr val="FF0000"/>
              </a:buClr>
              <a:buSzPct val="80000"/>
              <a:buFont typeface="Wingdings" pitchFamily="2" charset="2"/>
              <a:buBlip>
                <a:blip r:embed="rId2"/>
              </a:buBlip>
            </a:pPr>
            <a:endParaRPr lang="ar-SA" b="1" u="none">
              <a:solidFill>
                <a:schemeClr val="tx2"/>
              </a:solidFill>
              <a:cs typeface="Arabic Transparent" pitchFamily="2" charset="0"/>
            </a:endParaRPr>
          </a:p>
          <a:p>
            <a:pPr marL="342900" indent="-342900" algn="r" rtl="1">
              <a:lnSpc>
                <a:spcPct val="90000"/>
              </a:lnSpc>
              <a:spcBef>
                <a:spcPct val="20000"/>
              </a:spcBef>
              <a:buClr>
                <a:srgbClr val="FF0000"/>
              </a:buClr>
              <a:buSzPct val="80000"/>
              <a:buFont typeface="Wingdings" pitchFamily="2" charset="2"/>
              <a:buBlip>
                <a:blip r:embed="rId2"/>
              </a:buBlip>
            </a:pPr>
            <a:r>
              <a:rPr lang="ar-SA" b="1" u="none">
                <a:solidFill>
                  <a:schemeClr val="tx2"/>
                </a:solidFill>
                <a:cs typeface="Arabic Transparent" pitchFamily="2" charset="0"/>
              </a:rPr>
              <a:t> وجوب غسل اليدين بالماء والصابون وتجفيفهما جيدا</a:t>
            </a:r>
            <a:r>
              <a:rPr lang="en-US" b="1" u="none">
                <a:solidFill>
                  <a:schemeClr val="tx2"/>
                </a:solidFill>
                <a:cs typeface="Arabic Transparent" pitchFamily="2" charset="0"/>
              </a:rPr>
              <a:t> </a:t>
            </a:r>
            <a:r>
              <a:rPr lang="ar-SA" b="1" u="none">
                <a:solidFill>
                  <a:schemeClr val="tx2"/>
                </a:solidFill>
                <a:cs typeface="Arabic Transparent" pitchFamily="2" charset="0"/>
              </a:rPr>
              <a:t>بعد نزع القفازات وذلك قبل مغادرة المعمل.</a:t>
            </a:r>
            <a:endParaRPr lang="en-US" b="1" u="none">
              <a:solidFill>
                <a:schemeClr val="tx2"/>
              </a:solidFill>
              <a:cs typeface="Arabic Transparent" pitchFamily="2" charset="0"/>
            </a:endParaRPr>
          </a:p>
          <a:p>
            <a:pPr marL="342900" indent="-342900" algn="r" rtl="1">
              <a:lnSpc>
                <a:spcPct val="90000"/>
              </a:lnSpc>
              <a:spcBef>
                <a:spcPct val="20000"/>
              </a:spcBef>
              <a:buClr>
                <a:srgbClr val="FF0000"/>
              </a:buClr>
              <a:buSzPct val="80000"/>
              <a:buFont typeface="Wingdings" pitchFamily="2" charset="2"/>
              <a:buBlip>
                <a:blip r:embed="rId2"/>
              </a:buBlip>
            </a:pPr>
            <a:endParaRPr lang="ar-SA" b="1" u="none">
              <a:solidFill>
                <a:schemeClr val="tx2"/>
              </a:solidFill>
              <a:cs typeface="Arabic Transparent" pitchFamily="2" charset="0"/>
            </a:endParaRPr>
          </a:p>
          <a:p>
            <a:pPr marL="342900" indent="-342900" algn="r" rtl="1">
              <a:lnSpc>
                <a:spcPct val="90000"/>
              </a:lnSpc>
              <a:spcBef>
                <a:spcPct val="20000"/>
              </a:spcBef>
              <a:buClr>
                <a:srgbClr val="FF0000"/>
              </a:buClr>
              <a:buSzPct val="80000"/>
              <a:buFont typeface="Wingdings" pitchFamily="2" charset="2"/>
              <a:buBlip>
                <a:blip r:embed="rId2"/>
              </a:buBlip>
            </a:pPr>
            <a:r>
              <a:rPr lang="ar-SA" b="1" u="none">
                <a:solidFill>
                  <a:schemeClr val="tx2"/>
                </a:solidFill>
                <a:cs typeface="Arabic Transparent" pitchFamily="2" charset="0"/>
              </a:rPr>
              <a:t>  أهمية إبلاغ لجنة الأمن والسلامة عن أي حوادث تحصل في المعمل وذلك بواسطة كتابة التقارير.</a:t>
            </a:r>
            <a:endParaRPr lang="en-US" b="1" u="none">
              <a:solidFill>
                <a:schemeClr val="tx2"/>
              </a:solidFill>
              <a:cs typeface="Arabic Transparent" pitchFamily="2" charset="0"/>
            </a:endParaRPr>
          </a:p>
          <a:p>
            <a:pPr marL="342900" indent="-342900" algn="r" rtl="1">
              <a:lnSpc>
                <a:spcPct val="90000"/>
              </a:lnSpc>
              <a:spcBef>
                <a:spcPct val="20000"/>
              </a:spcBef>
              <a:buClr>
                <a:srgbClr val="FF0000"/>
              </a:buClr>
              <a:buSzPct val="80000"/>
              <a:buFont typeface="Wingdings" pitchFamily="2" charset="2"/>
              <a:buBlip>
                <a:blip r:embed="rId2"/>
              </a:buBlip>
            </a:pPr>
            <a:endParaRPr lang="ar-SA" b="1" u="none">
              <a:solidFill>
                <a:schemeClr val="tx2"/>
              </a:solidFill>
              <a:cs typeface="Arabic Transparent" pitchFamily="2" charset="0"/>
            </a:endParaRPr>
          </a:p>
          <a:p>
            <a:pPr marL="342900" indent="-342900" algn="r" rtl="1">
              <a:lnSpc>
                <a:spcPct val="90000"/>
              </a:lnSpc>
              <a:spcBef>
                <a:spcPct val="20000"/>
              </a:spcBef>
              <a:buClr>
                <a:srgbClr val="FF0000"/>
              </a:buClr>
              <a:buSzPct val="80000"/>
              <a:buFont typeface="Wingdings" pitchFamily="2" charset="2"/>
              <a:buBlip>
                <a:blip r:embed="rId2"/>
              </a:buBlip>
            </a:pPr>
            <a:r>
              <a:rPr lang="ar-SA" b="1" u="none">
                <a:solidFill>
                  <a:schemeClr val="tx2"/>
                </a:solidFill>
                <a:cs typeface="Arabic Transparent" pitchFamily="2" charset="0"/>
              </a:rPr>
              <a:t>توخي الحذر عند التخلص من القفازات الملوثة لكي لا تلمس أثاث المعمل أو مقابض الأبواب أو التليفونات ويجب إلقائها في حاويات طبية خاصة وليس في القمامة أو الحاوية العامة.</a:t>
            </a:r>
            <a:br>
              <a:rPr lang="ar-SA" b="1" u="none">
                <a:solidFill>
                  <a:schemeClr val="tx2"/>
                </a:solidFill>
                <a:cs typeface="Arabic Transparent" pitchFamily="2" charset="0"/>
              </a:rPr>
            </a:br>
            <a:endParaRPr lang="ar-SA" b="1" u="none">
              <a:solidFill>
                <a:schemeClr val="tx2"/>
              </a:solidFill>
              <a:cs typeface="Arabic Transparent" pitchFamily="2" charset="0"/>
            </a:endParaRPr>
          </a:p>
          <a:p>
            <a:pPr marL="342900" indent="-342900" algn="r" rtl="1">
              <a:lnSpc>
                <a:spcPct val="90000"/>
              </a:lnSpc>
              <a:spcBef>
                <a:spcPct val="20000"/>
              </a:spcBef>
              <a:buClr>
                <a:srgbClr val="FF0000"/>
              </a:buClr>
              <a:buSzPct val="80000"/>
              <a:buFont typeface="Wingdings" pitchFamily="2" charset="2"/>
              <a:buNone/>
            </a:pPr>
            <a:endParaRPr lang="ar-SA" b="1" u="none">
              <a:solidFill>
                <a:schemeClr val="tx2"/>
              </a:solidFill>
              <a:cs typeface="Arabic Transparent" pitchFamily="2" charset="0"/>
            </a:endParaRPr>
          </a:p>
          <a:p>
            <a:pPr marL="342900" indent="-342900" algn="r" rtl="1">
              <a:lnSpc>
                <a:spcPct val="90000"/>
              </a:lnSpc>
              <a:spcBef>
                <a:spcPct val="20000"/>
              </a:spcBef>
              <a:buClr>
                <a:srgbClr val="FF0000"/>
              </a:buClr>
              <a:buSzPct val="80000"/>
              <a:buFont typeface="Wingdings" pitchFamily="2" charset="2"/>
              <a:buBlip>
                <a:blip r:embed="rId2"/>
              </a:buBlip>
            </a:pPr>
            <a:endParaRPr lang="en-US" b="1" u="none">
              <a:solidFill>
                <a:schemeClr val="tx2"/>
              </a:solidFill>
              <a:cs typeface="Arabic Transparent" pitchFamily="2" charset="0"/>
            </a:endParaRPr>
          </a:p>
        </p:txBody>
      </p:sp>
      <p:pic>
        <p:nvPicPr>
          <p:cNvPr id="29702" name="Picture 6"/>
          <p:cNvPicPr>
            <a:picLocks noChangeAspect="1" noChangeArrowheads="1"/>
          </p:cNvPicPr>
          <p:nvPr/>
        </p:nvPicPr>
        <p:blipFill>
          <a:blip r:embed="rId3" cstate="print"/>
          <a:srcRect/>
          <a:stretch>
            <a:fillRect/>
          </a:stretch>
        </p:blipFill>
        <p:spPr bwMode="auto">
          <a:xfrm>
            <a:off x="304800" y="1905000"/>
            <a:ext cx="3962400" cy="297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9702"/>
                                        </p:tgtEl>
                                        <p:attrNameLst>
                                          <p:attrName>style.visibility</p:attrName>
                                        </p:attrNameLst>
                                      </p:cBhvr>
                                      <p:to>
                                        <p:strVal val="visible"/>
                                      </p:to>
                                    </p:set>
                                    <p:animEffect transition="in" filter="dissolve">
                                      <p:cBhvr>
                                        <p:cTn id="7" dur="500"/>
                                        <p:tgtEl>
                                          <p:spTgt spid="2970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9700">
                                            <p:txEl>
                                              <p:pRg st="0" end="0"/>
                                            </p:txEl>
                                          </p:spTgt>
                                        </p:tgtEl>
                                        <p:attrNameLst>
                                          <p:attrName>style.visibility</p:attrName>
                                        </p:attrNameLst>
                                      </p:cBhvr>
                                      <p:to>
                                        <p:strVal val="visible"/>
                                      </p:to>
                                    </p:set>
                                    <p:animEffect transition="in" filter="slide(fromBottom)">
                                      <p:cBhvr>
                                        <p:cTn id="12" dur="500"/>
                                        <p:tgtEl>
                                          <p:spTgt spid="2970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9700">
                                            <p:txEl>
                                              <p:pRg st="2" end="2"/>
                                            </p:txEl>
                                          </p:spTgt>
                                        </p:tgtEl>
                                        <p:attrNameLst>
                                          <p:attrName>style.visibility</p:attrName>
                                        </p:attrNameLst>
                                      </p:cBhvr>
                                      <p:to>
                                        <p:strVal val="visible"/>
                                      </p:to>
                                    </p:set>
                                    <p:animEffect transition="in" filter="slide(fromBottom)">
                                      <p:cBhvr>
                                        <p:cTn id="17" dur="500"/>
                                        <p:tgtEl>
                                          <p:spTgt spid="2970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9700">
                                            <p:txEl>
                                              <p:pRg st="4" end="4"/>
                                            </p:txEl>
                                          </p:spTgt>
                                        </p:tgtEl>
                                        <p:attrNameLst>
                                          <p:attrName>style.visibility</p:attrName>
                                        </p:attrNameLst>
                                      </p:cBhvr>
                                      <p:to>
                                        <p:strVal val="visible"/>
                                      </p:to>
                                    </p:set>
                                    <p:animEffect transition="in" filter="slide(fromBottom)">
                                      <p:cBhvr>
                                        <p:cTn id="22" dur="500"/>
                                        <p:tgtEl>
                                          <p:spTgt spid="2970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9700">
                                            <p:txEl>
                                              <p:pRg st="6" end="6"/>
                                            </p:txEl>
                                          </p:spTgt>
                                        </p:tgtEl>
                                        <p:attrNameLst>
                                          <p:attrName>style.visibility</p:attrName>
                                        </p:attrNameLst>
                                      </p:cBhvr>
                                      <p:to>
                                        <p:strVal val="visible"/>
                                      </p:to>
                                    </p:set>
                                    <p:animEffect transition="in" filter="slide(fromBottom)">
                                      <p:cBhvr>
                                        <p:cTn id="27" dur="500"/>
                                        <p:tgtEl>
                                          <p:spTgt spid="2970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ChangeArrowheads="1"/>
          </p:cNvSpPr>
          <p:nvPr/>
        </p:nvSpPr>
        <p:spPr bwMode="auto">
          <a:xfrm>
            <a:off x="457200" y="274638"/>
            <a:ext cx="8229600" cy="1401762"/>
          </a:xfrm>
          <a:prstGeom prst="rect">
            <a:avLst/>
          </a:prstGeom>
          <a:noFill/>
          <a:ln w="9525">
            <a:noFill/>
            <a:miter lim="800000"/>
            <a:headEnd/>
            <a:tailEnd/>
          </a:ln>
          <a:effectLst/>
        </p:spPr>
        <p:txBody>
          <a:bodyPr anchor="ctr"/>
          <a:lstStyle/>
          <a:p>
            <a:pPr algn="ctr" rtl="1">
              <a:defRPr/>
            </a:pPr>
            <a:r>
              <a:rPr lang="ar-SA" sz="4400" b="1">
                <a:solidFill>
                  <a:srgbClr val="FF0000"/>
                </a:solidFill>
                <a:effectLst>
                  <a:outerShdw blurRad="38100" dist="38100" dir="2700000" algn="tl">
                    <a:srgbClr val="000000"/>
                  </a:outerShdw>
                </a:effectLst>
                <a:latin typeface="Arial" pitchFamily="34" charset="0"/>
                <a:cs typeface="Andalus" pitchFamily="18" charset="-78"/>
              </a:rPr>
              <a:t>قواعد التعامل مع الدم والأنسجة والسوائل الحيوية في المعامل</a:t>
            </a:r>
            <a:endParaRPr lang="en-US" sz="4400" b="1">
              <a:solidFill>
                <a:srgbClr val="FF0000"/>
              </a:solidFill>
              <a:effectLst>
                <a:outerShdw blurRad="38100" dist="38100" dir="2700000" algn="tl">
                  <a:srgbClr val="000000"/>
                </a:outerShdw>
              </a:effectLst>
              <a:latin typeface="Arial" pitchFamily="34" charset="0"/>
              <a:cs typeface="Andalus" pitchFamily="18" charset="-78"/>
            </a:endParaRPr>
          </a:p>
        </p:txBody>
      </p:sp>
      <p:pic>
        <p:nvPicPr>
          <p:cNvPr id="30723" name="Picture 1027" descr="syringe"/>
          <p:cNvPicPr>
            <a:picLocks noChangeAspect="1" noChangeArrowheads="1"/>
          </p:cNvPicPr>
          <p:nvPr/>
        </p:nvPicPr>
        <p:blipFill>
          <a:blip r:embed="rId2" cstate="print"/>
          <a:srcRect/>
          <a:stretch>
            <a:fillRect/>
          </a:stretch>
        </p:blipFill>
        <p:spPr bwMode="auto">
          <a:xfrm>
            <a:off x="3276600" y="2209800"/>
            <a:ext cx="1371600" cy="1295400"/>
          </a:xfrm>
          <a:prstGeom prst="rect">
            <a:avLst/>
          </a:prstGeom>
          <a:noFill/>
          <a:ln w="9525">
            <a:noFill/>
            <a:miter lim="800000"/>
            <a:headEnd/>
            <a:tailEnd/>
          </a:ln>
        </p:spPr>
      </p:pic>
      <p:sp>
        <p:nvSpPr>
          <p:cNvPr id="30724" name="Rectangle 1028"/>
          <p:cNvSpPr>
            <a:spLocks noChangeArrowheads="1"/>
          </p:cNvSpPr>
          <p:nvPr/>
        </p:nvSpPr>
        <p:spPr bwMode="auto">
          <a:xfrm>
            <a:off x="4876800" y="2590800"/>
            <a:ext cx="4267200" cy="2514600"/>
          </a:xfrm>
          <a:prstGeom prst="rect">
            <a:avLst/>
          </a:prstGeom>
          <a:noFill/>
          <a:ln w="9525">
            <a:noFill/>
            <a:miter lim="800000"/>
            <a:headEnd/>
            <a:tailEnd/>
          </a:ln>
        </p:spPr>
        <p:txBody>
          <a:bodyPr/>
          <a:lstStyle/>
          <a:p>
            <a:pPr marL="342900" indent="-342900" algn="r" rtl="1">
              <a:lnSpc>
                <a:spcPct val="90000"/>
              </a:lnSpc>
              <a:spcBef>
                <a:spcPct val="20000"/>
              </a:spcBef>
              <a:buClr>
                <a:schemeClr val="accent2"/>
              </a:buClr>
              <a:buSzPct val="80000"/>
              <a:buFont typeface="Wingdings" pitchFamily="2" charset="2"/>
              <a:buNone/>
            </a:pPr>
            <a:endParaRPr lang="ar-SA" sz="2600"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Blip>
                <a:blip r:embed="rId3"/>
              </a:buBlip>
            </a:pPr>
            <a:r>
              <a:rPr lang="ar-SA" sz="2600" b="1" u="none">
                <a:solidFill>
                  <a:schemeClr val="tx2"/>
                </a:solidFill>
                <a:cs typeface="Arabic Transparent" pitchFamily="2" charset="0"/>
              </a:rPr>
              <a:t> كل الفنيات يجب أن يقمن بفحص </a:t>
            </a:r>
            <a:r>
              <a:rPr lang="en-US" sz="2600" b="1" u="none">
                <a:solidFill>
                  <a:schemeClr val="tx2"/>
                </a:solidFill>
                <a:cs typeface="Arabic Transparent" pitchFamily="2" charset="0"/>
              </a:rPr>
              <a:t>Hepatitis B antibody test </a:t>
            </a:r>
            <a:r>
              <a:rPr lang="ar-SA" sz="2600" b="1" u="none">
                <a:solidFill>
                  <a:schemeClr val="tx2"/>
                </a:solidFill>
                <a:cs typeface="Arabic Transparent" pitchFamily="2" charset="0"/>
              </a:rPr>
              <a:t> قبل التعامل مع عينات الدم و الأنسجة والسوائل الحيوية.</a:t>
            </a:r>
          </a:p>
          <a:p>
            <a:pPr marL="342900" indent="-342900" algn="r" rtl="1">
              <a:lnSpc>
                <a:spcPct val="90000"/>
              </a:lnSpc>
              <a:spcBef>
                <a:spcPct val="20000"/>
              </a:spcBef>
              <a:buClr>
                <a:schemeClr val="accent2"/>
              </a:buClr>
              <a:buSzPct val="80000"/>
              <a:buFont typeface="Wingdings" pitchFamily="2" charset="2"/>
              <a:buNone/>
            </a:pPr>
            <a:endParaRPr lang="ar-SA" sz="2600"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Blip>
                <a:blip r:embed="rId3"/>
              </a:buBlip>
            </a:pPr>
            <a:r>
              <a:rPr lang="ar-SA" sz="2600" b="1" u="none">
                <a:solidFill>
                  <a:schemeClr val="tx2"/>
                </a:solidFill>
                <a:cs typeface="Arabic Transparent" pitchFamily="2" charset="0"/>
              </a:rPr>
              <a:t>ضرورة التأكد من خلو هذه العينات من التهاب الكبد الوبائي ب,ج وكذلك من ال </a:t>
            </a:r>
            <a:r>
              <a:rPr lang="en-US" sz="2600" b="1" u="none">
                <a:solidFill>
                  <a:schemeClr val="tx2"/>
                </a:solidFill>
                <a:cs typeface="Arabic Transparent" pitchFamily="2" charset="0"/>
              </a:rPr>
              <a:t>HIV</a:t>
            </a:r>
            <a:r>
              <a:rPr lang="ar-SA" sz="2600" b="1" u="none">
                <a:solidFill>
                  <a:schemeClr val="tx2"/>
                </a:solidFill>
                <a:cs typeface="Arabic Transparent" pitchFamily="2" charset="0"/>
              </a:rPr>
              <a:t>.</a:t>
            </a:r>
            <a:endParaRPr lang="en-US" sz="2600" b="1" u="none">
              <a:solidFill>
                <a:schemeClr val="tx2"/>
              </a:solidFill>
              <a:cs typeface="Arabic Transparent" pitchFamily="2" charset="0"/>
            </a:endParaRPr>
          </a:p>
        </p:txBody>
      </p:sp>
      <p:pic>
        <p:nvPicPr>
          <p:cNvPr id="30726" name="Picture 1030"/>
          <p:cNvPicPr>
            <a:picLocks noChangeAspect="1" noChangeArrowheads="1"/>
          </p:cNvPicPr>
          <p:nvPr/>
        </p:nvPicPr>
        <p:blipFill>
          <a:blip r:embed="rId4" cstate="print"/>
          <a:srcRect/>
          <a:stretch>
            <a:fillRect/>
          </a:stretch>
        </p:blipFill>
        <p:spPr bwMode="auto">
          <a:xfrm>
            <a:off x="2895600" y="4495800"/>
            <a:ext cx="1628775" cy="2209800"/>
          </a:xfrm>
          <a:prstGeom prst="rect">
            <a:avLst/>
          </a:prstGeom>
          <a:noFill/>
          <a:ln w="9525">
            <a:noFill/>
            <a:miter lim="800000"/>
            <a:headEnd/>
            <a:tailEnd/>
          </a:ln>
        </p:spPr>
      </p:pic>
      <p:pic>
        <p:nvPicPr>
          <p:cNvPr id="30728" name="Picture 1032" descr="needles2"/>
          <p:cNvPicPr>
            <a:picLocks noChangeAspect="1" noChangeArrowheads="1"/>
          </p:cNvPicPr>
          <p:nvPr/>
        </p:nvPicPr>
        <p:blipFill>
          <a:blip r:embed="rId5" cstate="print"/>
          <a:srcRect/>
          <a:stretch>
            <a:fillRect/>
          </a:stretch>
        </p:blipFill>
        <p:spPr bwMode="auto">
          <a:xfrm>
            <a:off x="228600" y="1752600"/>
            <a:ext cx="2819400" cy="2624138"/>
          </a:xfrm>
          <a:prstGeom prst="rect">
            <a:avLst/>
          </a:prstGeom>
          <a:noFill/>
          <a:ln w="9525">
            <a:noFill/>
            <a:miter lim="800000"/>
            <a:headEnd/>
            <a:tailEnd/>
          </a:ln>
        </p:spPr>
      </p:pic>
      <p:sp>
        <p:nvSpPr>
          <p:cNvPr id="30730" name="Text Box 1034"/>
          <p:cNvSpPr txBox="1">
            <a:spLocks noChangeArrowheads="1"/>
          </p:cNvSpPr>
          <p:nvPr/>
        </p:nvSpPr>
        <p:spPr bwMode="auto">
          <a:xfrm>
            <a:off x="3886200" y="1676400"/>
            <a:ext cx="5257800" cy="1711325"/>
          </a:xfrm>
          <a:prstGeom prst="rect">
            <a:avLst/>
          </a:prstGeom>
          <a:noFill/>
          <a:ln w="9525">
            <a:noFill/>
            <a:miter lim="800000"/>
            <a:headEnd/>
            <a:tailEnd/>
          </a:ln>
        </p:spPr>
        <p:txBody>
          <a:bodyPr>
            <a:spAutoFit/>
          </a:bodyPr>
          <a:lstStyle/>
          <a:p>
            <a:pPr algn="r" rtl="1">
              <a:lnSpc>
                <a:spcPct val="90000"/>
              </a:lnSpc>
              <a:spcBef>
                <a:spcPct val="20000"/>
              </a:spcBef>
              <a:buClr>
                <a:schemeClr val="accent2"/>
              </a:buClr>
              <a:buSzPct val="80000"/>
              <a:buFont typeface="Wingdings" pitchFamily="2" charset="2"/>
              <a:buBlip>
                <a:blip r:embed="rId3"/>
              </a:buBlip>
            </a:pPr>
            <a:r>
              <a:rPr lang="ar-SA" sz="2600" b="1" u="none">
                <a:solidFill>
                  <a:schemeClr val="tx2"/>
                </a:solidFill>
                <a:cs typeface="Arabic Transparent" pitchFamily="2" charset="0"/>
              </a:rPr>
              <a:t> سحب الدم عن طريق الوريد يجب أن يكون من قبل موظفة مختصة مثل الطبيبة أو الممرضة أو من قبل المدربات على ذلك.</a:t>
            </a:r>
          </a:p>
          <a:p>
            <a:pPr>
              <a:spcBef>
                <a:spcPct val="50000"/>
              </a:spcBef>
            </a:pPr>
            <a:endParaRPr lang="en-US"/>
          </a:p>
        </p:txBody>
      </p:sp>
      <p:sp>
        <p:nvSpPr>
          <p:cNvPr id="30731" name="Rectangle 1035"/>
          <p:cNvSpPr>
            <a:spLocks noGrp="1" noChangeArrowheads="1"/>
          </p:cNvSpPr>
          <p:nvPr>
            <p:ph type="title" idx="4294967295"/>
          </p:nvPr>
        </p:nvSpPr>
        <p:spPr/>
        <p:txBody>
          <a:bodyPr/>
          <a:lstStyle/>
          <a:p>
            <a:pPr eaLnBrk="1" hangingPunct="1">
              <a:defRPr/>
            </a:pPr>
            <a:r>
              <a:rPr lang="en-US"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500" fill="hold"/>
                                        <p:tgtEl>
                                          <p:spTgt spid="30722"/>
                                        </p:tgtEl>
                                        <p:attrNameLst>
                                          <p:attrName>ppt_w</p:attrName>
                                        </p:attrNameLst>
                                      </p:cBhvr>
                                      <p:tavLst>
                                        <p:tav tm="0">
                                          <p:val>
                                            <p:fltVal val="0"/>
                                          </p:val>
                                        </p:tav>
                                        <p:tav tm="100000">
                                          <p:val>
                                            <p:strVal val="#ppt_w"/>
                                          </p:val>
                                        </p:tav>
                                      </p:tavLst>
                                    </p:anim>
                                    <p:anim calcmode="lin" valueType="num">
                                      <p:cBhvr>
                                        <p:cTn id="8" dur="500" fill="hold"/>
                                        <p:tgtEl>
                                          <p:spTgt spid="3072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0723"/>
                                        </p:tgtEl>
                                        <p:attrNameLst>
                                          <p:attrName>style.visibility</p:attrName>
                                        </p:attrNameLst>
                                      </p:cBhvr>
                                      <p:to>
                                        <p:strVal val="visible"/>
                                      </p:to>
                                    </p:set>
                                    <p:animEffect transition="in" filter="dissolve">
                                      <p:cBhvr>
                                        <p:cTn id="13" dur="500"/>
                                        <p:tgtEl>
                                          <p:spTgt spid="30723"/>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0728"/>
                                        </p:tgtEl>
                                        <p:attrNameLst>
                                          <p:attrName>style.visibility</p:attrName>
                                        </p:attrNameLst>
                                      </p:cBhvr>
                                      <p:to>
                                        <p:strVal val="visible"/>
                                      </p:to>
                                    </p:set>
                                    <p:animEffect transition="in" filter="dissolve">
                                      <p:cBhvr>
                                        <p:cTn id="18" dur="500"/>
                                        <p:tgtEl>
                                          <p:spTgt spid="30728"/>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0730">
                                            <p:txEl>
                                              <p:pRg st="0" end="0"/>
                                            </p:txEl>
                                          </p:spTgt>
                                        </p:tgtEl>
                                        <p:attrNameLst>
                                          <p:attrName>style.visibility</p:attrName>
                                        </p:attrNameLst>
                                      </p:cBhvr>
                                      <p:to>
                                        <p:strVal val="visible"/>
                                      </p:to>
                                    </p:set>
                                    <p:animEffect transition="in" filter="slide(fromBottom)">
                                      <p:cBhvr>
                                        <p:cTn id="23" dur="500"/>
                                        <p:tgtEl>
                                          <p:spTgt spid="30730">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0726"/>
                                        </p:tgtEl>
                                        <p:attrNameLst>
                                          <p:attrName>style.visibility</p:attrName>
                                        </p:attrNameLst>
                                      </p:cBhvr>
                                      <p:to>
                                        <p:strVal val="visible"/>
                                      </p:to>
                                    </p:set>
                                    <p:animEffect transition="in" filter="dissolve">
                                      <p:cBhvr>
                                        <p:cTn id="28" dur="500"/>
                                        <p:tgtEl>
                                          <p:spTgt spid="30726"/>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30724">
                                            <p:txEl>
                                              <p:pRg st="1" end="1"/>
                                            </p:txEl>
                                          </p:spTgt>
                                        </p:tgtEl>
                                        <p:attrNameLst>
                                          <p:attrName>style.visibility</p:attrName>
                                        </p:attrNameLst>
                                      </p:cBhvr>
                                      <p:to>
                                        <p:strVal val="visible"/>
                                      </p:to>
                                    </p:set>
                                    <p:animEffect transition="in" filter="slide(fromBottom)">
                                      <p:cBhvr>
                                        <p:cTn id="33" dur="500"/>
                                        <p:tgtEl>
                                          <p:spTgt spid="30724">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grpId="0" nodeType="clickEffect">
                                  <p:stCondLst>
                                    <p:cond delay="0"/>
                                  </p:stCondLst>
                                  <p:childTnLst>
                                    <p:set>
                                      <p:cBhvr>
                                        <p:cTn id="37" dur="1" fill="hold">
                                          <p:stCondLst>
                                            <p:cond delay="0"/>
                                          </p:stCondLst>
                                        </p:cTn>
                                        <p:tgtEl>
                                          <p:spTgt spid="30724">
                                            <p:txEl>
                                              <p:pRg st="3" end="3"/>
                                            </p:txEl>
                                          </p:spTgt>
                                        </p:tgtEl>
                                        <p:attrNameLst>
                                          <p:attrName>style.visibility</p:attrName>
                                        </p:attrNameLst>
                                      </p:cBhvr>
                                      <p:to>
                                        <p:strVal val="visible"/>
                                      </p:to>
                                    </p:set>
                                    <p:animEffect transition="in" filter="slide(fromBottom)">
                                      <p:cBhvr>
                                        <p:cTn id="38" dur="500"/>
                                        <p:tgtEl>
                                          <p:spTgt spid="3072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4" grpId="0" build="p" autoUpdateAnimBg="0"/>
      <p:bldP spid="30730"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3810000" y="2819400"/>
            <a:ext cx="5334000" cy="2209800"/>
          </a:xfrm>
          <a:prstGeom prst="rect">
            <a:avLst/>
          </a:prstGeom>
          <a:noFill/>
          <a:ln w="9525">
            <a:noFill/>
            <a:miter lim="800000"/>
            <a:headEnd/>
            <a:tailEnd/>
          </a:ln>
        </p:spPr>
        <p:txBody>
          <a:bodyPr/>
          <a:lstStyle/>
          <a:p>
            <a:pPr marL="342900" indent="-342900" algn="r" rtl="1">
              <a:lnSpc>
                <a:spcPct val="90000"/>
              </a:lnSpc>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استعمال الأدوات ذات الاستعمال الواحد </a:t>
            </a:r>
            <a:r>
              <a:rPr lang="en-US" b="1" u="none">
                <a:solidFill>
                  <a:schemeClr val="tx2"/>
                </a:solidFill>
                <a:cs typeface="Arabic Transparent" pitchFamily="2" charset="0"/>
              </a:rPr>
              <a:t>disposable </a:t>
            </a:r>
            <a:r>
              <a:rPr lang="ar-SA" b="1" u="none">
                <a:solidFill>
                  <a:schemeClr val="tx2"/>
                </a:solidFill>
                <a:cs typeface="Arabic Transparent" pitchFamily="2" charset="0"/>
              </a:rPr>
              <a:t>.</a:t>
            </a:r>
          </a:p>
          <a:p>
            <a:pPr marL="342900" indent="-342900" algn="r" rtl="1">
              <a:lnSpc>
                <a:spcPct val="90000"/>
              </a:lnSpc>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وضع الإبر والزجاجات المستعملة في الحاويات المخصصة لذلك.</a:t>
            </a:r>
          </a:p>
          <a:p>
            <a:pPr marL="342900" indent="-342900" algn="r" rtl="1">
              <a:lnSpc>
                <a:spcPct val="90000"/>
              </a:lnSpc>
              <a:spcBef>
                <a:spcPct val="20000"/>
              </a:spcBef>
              <a:buClr>
                <a:schemeClr val="accent2"/>
              </a:buClr>
              <a:buSzPct val="80000"/>
              <a:buFont typeface="Wingdings" pitchFamily="2" charset="2"/>
              <a:buBlip>
                <a:blip r:embed="rId2"/>
              </a:buBlip>
            </a:pPr>
            <a:endParaRPr lang="ar-SA" b="1" u="none">
              <a:solidFill>
                <a:schemeClr val="tx2"/>
              </a:solidFill>
              <a:cs typeface="Arabic Transparent" pitchFamily="2" charset="0"/>
            </a:endParaRPr>
          </a:p>
          <a:p>
            <a:pPr marL="342900" indent="-342900" algn="r" rtl="1">
              <a:lnSpc>
                <a:spcPct val="90000"/>
              </a:lnSpc>
              <a:spcBef>
                <a:spcPct val="20000"/>
              </a:spcBef>
              <a:buClr>
                <a:schemeClr val="accent2"/>
              </a:buClr>
              <a:buSzPct val="80000"/>
              <a:buFont typeface="Wingdings" pitchFamily="2" charset="2"/>
              <a:buBlip>
                <a:blip r:embed="rId2"/>
              </a:buBlip>
            </a:pPr>
            <a:endParaRPr lang="en-US" b="1" u="none">
              <a:solidFill>
                <a:schemeClr val="tx2"/>
              </a:solidFill>
              <a:cs typeface="Arabic Transparent" pitchFamily="2" charset="0"/>
            </a:endParaRPr>
          </a:p>
        </p:txBody>
      </p:sp>
      <p:pic>
        <p:nvPicPr>
          <p:cNvPr id="31749" name="Picture 5"/>
          <p:cNvPicPr>
            <a:picLocks noChangeAspect="1" noChangeArrowheads="1"/>
          </p:cNvPicPr>
          <p:nvPr/>
        </p:nvPicPr>
        <p:blipFill>
          <a:blip r:embed="rId3" cstate="print"/>
          <a:srcRect/>
          <a:stretch>
            <a:fillRect/>
          </a:stretch>
        </p:blipFill>
        <p:spPr bwMode="auto">
          <a:xfrm>
            <a:off x="762000" y="228600"/>
            <a:ext cx="2514600" cy="1981200"/>
          </a:xfrm>
          <a:prstGeom prst="rect">
            <a:avLst/>
          </a:prstGeom>
          <a:noFill/>
          <a:ln w="9525">
            <a:noFill/>
            <a:miter lim="800000"/>
            <a:headEnd/>
            <a:tailEnd/>
          </a:ln>
        </p:spPr>
      </p:pic>
      <p:pic>
        <p:nvPicPr>
          <p:cNvPr id="31750" name="Picture 6"/>
          <p:cNvPicPr>
            <a:picLocks noChangeAspect="1" noChangeArrowheads="1"/>
          </p:cNvPicPr>
          <p:nvPr/>
        </p:nvPicPr>
        <p:blipFill>
          <a:blip r:embed="rId4" cstate="print"/>
          <a:srcRect/>
          <a:stretch>
            <a:fillRect/>
          </a:stretch>
        </p:blipFill>
        <p:spPr bwMode="auto">
          <a:xfrm>
            <a:off x="838200" y="2362200"/>
            <a:ext cx="2362200" cy="2178050"/>
          </a:xfrm>
          <a:prstGeom prst="rect">
            <a:avLst/>
          </a:prstGeom>
          <a:noFill/>
          <a:ln w="9525">
            <a:noFill/>
            <a:miter lim="800000"/>
            <a:headEnd/>
            <a:tailEnd/>
          </a:ln>
        </p:spPr>
      </p:pic>
      <p:sp>
        <p:nvSpPr>
          <p:cNvPr id="31751" name="Text Box 7"/>
          <p:cNvSpPr txBox="1">
            <a:spLocks noChangeArrowheads="1"/>
          </p:cNvSpPr>
          <p:nvPr/>
        </p:nvSpPr>
        <p:spPr bwMode="auto">
          <a:xfrm>
            <a:off x="2895600" y="228600"/>
            <a:ext cx="6248400" cy="2501900"/>
          </a:xfrm>
          <a:prstGeom prst="rect">
            <a:avLst/>
          </a:prstGeom>
          <a:noFill/>
          <a:ln w="9525">
            <a:noFill/>
            <a:miter lim="800000"/>
            <a:headEnd/>
            <a:tailEnd/>
          </a:ln>
        </p:spPr>
        <p:txBody>
          <a:bodyPr>
            <a:spAutoFit/>
          </a:bodyPr>
          <a:lstStyle/>
          <a:p>
            <a:pPr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التعامل مع هذه العينات كأنها مواد خطرة.</a:t>
            </a:r>
          </a:p>
          <a:p>
            <a:pPr algn="r" rtl="1">
              <a:lnSpc>
                <a:spcPct val="90000"/>
              </a:lnSpc>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أي تعامل مع عينات دم بشري يجب أن يتم في المكان المخصص لذلك.</a:t>
            </a:r>
          </a:p>
          <a:p>
            <a:pPr algn="r" rtl="1">
              <a:lnSpc>
                <a:spcPct val="90000"/>
              </a:lnSpc>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a:spcBef>
                <a:spcPct val="50000"/>
              </a:spcBef>
            </a:pPr>
            <a:endParaRPr lang="en-US"/>
          </a:p>
        </p:txBody>
      </p:sp>
      <p:sp>
        <p:nvSpPr>
          <p:cNvPr id="31752" name="Text Box 8"/>
          <p:cNvSpPr txBox="1">
            <a:spLocks noChangeArrowheads="1"/>
          </p:cNvSpPr>
          <p:nvPr/>
        </p:nvSpPr>
        <p:spPr bwMode="auto">
          <a:xfrm>
            <a:off x="3505200" y="1905000"/>
            <a:ext cx="5638800" cy="2282825"/>
          </a:xfrm>
          <a:prstGeom prst="rect">
            <a:avLst/>
          </a:prstGeom>
          <a:noFill/>
          <a:ln w="9525">
            <a:noFill/>
            <a:miter lim="800000"/>
            <a:headEnd/>
            <a:tailEnd/>
          </a:ln>
        </p:spPr>
        <p:txBody>
          <a:bodyPr>
            <a:spAutoFit/>
          </a:bodyPr>
          <a:lstStyle/>
          <a:p>
            <a:pPr algn="r" rtl="1">
              <a:lnSpc>
                <a:spcPct val="9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يجب القيام بتسمية الأنابيب التي تحتوي على العينات بشكل جيد</a:t>
            </a:r>
            <a:r>
              <a:rPr lang="en-US" b="1" u="none">
                <a:solidFill>
                  <a:schemeClr val="tx2"/>
                </a:solidFill>
                <a:cs typeface="Arabic Transparent" pitchFamily="2" charset="0"/>
              </a:rPr>
              <a:t>.</a:t>
            </a:r>
            <a:r>
              <a:rPr lang="ar-SA" b="1" u="none">
                <a:solidFill>
                  <a:schemeClr val="tx2"/>
                </a:solidFill>
                <a:cs typeface="Arabic Transparent" pitchFamily="2" charset="0"/>
              </a:rPr>
              <a:t> ولأن المنطقة الخارجية لهذه الأنابيب قد تكون ملوثة, لذا يجب التعامل معها بحذر</a:t>
            </a:r>
            <a:r>
              <a:rPr lang="en-US" b="1" u="none">
                <a:solidFill>
                  <a:schemeClr val="tx2"/>
                </a:solidFill>
                <a:cs typeface="Arabic Transparent" pitchFamily="2" charset="0"/>
              </a:rPr>
              <a:t>.</a:t>
            </a:r>
            <a:r>
              <a:rPr lang="ar-SA" b="1" u="none">
                <a:solidFill>
                  <a:schemeClr val="tx2"/>
                </a:solidFill>
                <a:cs typeface="Arabic Transparent" pitchFamily="2" charset="0"/>
              </a:rPr>
              <a:t> وتخزن هذه العينات في مكان مخصص في الثلاجة أو الفريزر( بعد وضعها داخل وعاء ذو غطاء محكم)</a:t>
            </a:r>
          </a:p>
          <a:p>
            <a:pPr>
              <a:spcBef>
                <a:spcPct val="50000"/>
              </a:spcBef>
            </a:pPr>
            <a:endParaRPr lang="en-US"/>
          </a:p>
        </p:txBody>
      </p:sp>
      <p:pic>
        <p:nvPicPr>
          <p:cNvPr id="31753" name="Picture 9" descr="sharpbin"/>
          <p:cNvPicPr>
            <a:picLocks noChangeAspect="1" noChangeArrowheads="1"/>
          </p:cNvPicPr>
          <p:nvPr/>
        </p:nvPicPr>
        <p:blipFill>
          <a:blip r:embed="rId5" cstate="print"/>
          <a:srcRect/>
          <a:stretch>
            <a:fillRect/>
          </a:stretch>
        </p:blipFill>
        <p:spPr bwMode="auto">
          <a:xfrm>
            <a:off x="685800" y="4648200"/>
            <a:ext cx="2819400"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1749"/>
                                        </p:tgtEl>
                                        <p:attrNameLst>
                                          <p:attrName>style.visibility</p:attrName>
                                        </p:attrNameLst>
                                      </p:cBhvr>
                                      <p:to>
                                        <p:strVal val="visible"/>
                                      </p:to>
                                    </p:set>
                                    <p:animEffect transition="in" filter="dissolve">
                                      <p:cBhvr>
                                        <p:cTn id="7" dur="500"/>
                                        <p:tgtEl>
                                          <p:spTgt spid="3174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1751">
                                            <p:txEl>
                                              <p:pRg st="0" end="0"/>
                                            </p:txEl>
                                          </p:spTgt>
                                        </p:tgtEl>
                                        <p:attrNameLst>
                                          <p:attrName>style.visibility</p:attrName>
                                        </p:attrNameLst>
                                      </p:cBhvr>
                                      <p:to>
                                        <p:strVal val="visible"/>
                                      </p:to>
                                    </p:set>
                                    <p:animEffect transition="in" filter="slide(fromBottom)">
                                      <p:cBhvr>
                                        <p:cTn id="12" dur="500"/>
                                        <p:tgtEl>
                                          <p:spTgt spid="3175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1751">
                                            <p:txEl>
                                              <p:pRg st="2" end="2"/>
                                            </p:txEl>
                                          </p:spTgt>
                                        </p:tgtEl>
                                        <p:attrNameLst>
                                          <p:attrName>style.visibility</p:attrName>
                                        </p:attrNameLst>
                                      </p:cBhvr>
                                      <p:to>
                                        <p:strVal val="visible"/>
                                      </p:to>
                                    </p:set>
                                    <p:animEffect transition="in" filter="slide(fromBottom)">
                                      <p:cBhvr>
                                        <p:cTn id="17" dur="500"/>
                                        <p:tgtEl>
                                          <p:spTgt spid="317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1750"/>
                                        </p:tgtEl>
                                        <p:attrNameLst>
                                          <p:attrName>style.visibility</p:attrName>
                                        </p:attrNameLst>
                                      </p:cBhvr>
                                      <p:to>
                                        <p:strVal val="visible"/>
                                      </p:to>
                                    </p:set>
                                    <p:animEffect transition="in" filter="dissolve">
                                      <p:cBhvr>
                                        <p:cTn id="22" dur="500"/>
                                        <p:tgtEl>
                                          <p:spTgt spid="3175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1752">
                                            <p:txEl>
                                              <p:pRg st="0" end="0"/>
                                            </p:txEl>
                                          </p:spTgt>
                                        </p:tgtEl>
                                        <p:attrNameLst>
                                          <p:attrName>style.visibility</p:attrName>
                                        </p:attrNameLst>
                                      </p:cBhvr>
                                      <p:to>
                                        <p:strVal val="visible"/>
                                      </p:to>
                                    </p:set>
                                    <p:animEffect transition="in" filter="slide(fromBottom)">
                                      <p:cBhvr>
                                        <p:cTn id="27" dur="500"/>
                                        <p:tgtEl>
                                          <p:spTgt spid="3175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1753"/>
                                        </p:tgtEl>
                                        <p:attrNameLst>
                                          <p:attrName>style.visibility</p:attrName>
                                        </p:attrNameLst>
                                      </p:cBhvr>
                                      <p:to>
                                        <p:strVal val="visible"/>
                                      </p:to>
                                    </p:set>
                                    <p:animEffect transition="in" filter="dissolve">
                                      <p:cBhvr>
                                        <p:cTn id="32" dur="500"/>
                                        <p:tgtEl>
                                          <p:spTgt spid="31753"/>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1746">
                                            <p:txEl>
                                              <p:pRg st="3" end="3"/>
                                            </p:txEl>
                                          </p:spTgt>
                                        </p:tgtEl>
                                        <p:attrNameLst>
                                          <p:attrName>style.visibility</p:attrName>
                                        </p:attrNameLst>
                                      </p:cBhvr>
                                      <p:to>
                                        <p:strVal val="visible"/>
                                      </p:to>
                                    </p:set>
                                    <p:animEffect transition="in" filter="slide(fromBottom)">
                                      <p:cBhvr>
                                        <p:cTn id="37" dur="500"/>
                                        <p:tgtEl>
                                          <p:spTgt spid="31746">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31746">
                                            <p:txEl>
                                              <p:pRg st="5" end="5"/>
                                            </p:txEl>
                                          </p:spTgt>
                                        </p:tgtEl>
                                        <p:attrNameLst>
                                          <p:attrName>style.visibility</p:attrName>
                                        </p:attrNameLst>
                                      </p:cBhvr>
                                      <p:to>
                                        <p:strVal val="visible"/>
                                      </p:to>
                                    </p:set>
                                    <p:animEffect transition="in" filter="slide(fromBottom)">
                                      <p:cBhvr>
                                        <p:cTn id="42" dur="500"/>
                                        <p:tgtEl>
                                          <p:spTgt spid="3174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build="p" autoUpdateAnimBg="0"/>
      <p:bldP spid="31751" grpId="0" build="p" autoUpdateAnimBg="0"/>
      <p:bldP spid="31752"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rtl="1">
              <a:defRPr/>
            </a:pPr>
            <a:r>
              <a:rPr lang="ar-SA" sz="4400" b="1">
                <a:solidFill>
                  <a:schemeClr val="hlink"/>
                </a:solidFill>
                <a:effectLst>
                  <a:outerShdw blurRad="38100" dist="38100" dir="2700000" algn="tl">
                    <a:srgbClr val="000000"/>
                  </a:outerShdw>
                </a:effectLst>
                <a:latin typeface="Arial" pitchFamily="34" charset="0"/>
                <a:cs typeface="Andalus" pitchFamily="18" charset="-78"/>
              </a:rPr>
              <a:t>كيفية سحب الدم بالطريقة الصحيحة</a:t>
            </a:r>
            <a:endParaRPr lang="en-US" sz="4400" b="1">
              <a:solidFill>
                <a:schemeClr val="hlink"/>
              </a:solidFill>
              <a:effectLst>
                <a:outerShdw blurRad="38100" dist="38100" dir="2700000" algn="tl">
                  <a:srgbClr val="000000"/>
                </a:outerShdw>
              </a:effectLst>
              <a:latin typeface="Arial" pitchFamily="34" charset="0"/>
              <a:cs typeface="Andalus" pitchFamily="18" charset="-78"/>
            </a:endParaRPr>
          </a:p>
        </p:txBody>
      </p:sp>
      <p:sp>
        <p:nvSpPr>
          <p:cNvPr id="32771" name="Rectangle 3"/>
          <p:cNvSpPr>
            <a:spLocks noChangeArrowheads="1"/>
          </p:cNvSpPr>
          <p:nvPr/>
        </p:nvSpPr>
        <p:spPr bwMode="auto">
          <a:xfrm>
            <a:off x="4191000" y="1600200"/>
            <a:ext cx="4495800" cy="4525963"/>
          </a:xfrm>
          <a:prstGeom prst="rect">
            <a:avLst/>
          </a:prstGeom>
          <a:noFill/>
          <a:ln w="9525">
            <a:noFill/>
            <a:miter lim="800000"/>
            <a:headEnd/>
            <a:tailEnd/>
          </a:ln>
        </p:spPr>
        <p:txBody>
          <a:bodyPr/>
          <a:lstStyle/>
          <a:p>
            <a:pPr marL="342900" indent="-342900" algn="r" rtl="1">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سحب الدم يكون عن طريق ال</a:t>
            </a:r>
            <a:r>
              <a:rPr lang="en-US" b="1" u="none">
                <a:solidFill>
                  <a:schemeClr val="tx2"/>
                </a:solidFill>
                <a:cs typeface="Arabic Transparent" pitchFamily="2" charset="0"/>
              </a:rPr>
              <a:t>,venipuncture </a:t>
            </a:r>
            <a:r>
              <a:rPr lang="ar-SA" b="1" u="none">
                <a:solidFill>
                  <a:schemeClr val="tx2"/>
                </a:solidFill>
                <a:cs typeface="Arabic Transparent" pitchFamily="2" charset="0"/>
              </a:rPr>
              <a:t> وتقوم به الممرضة أو الطبيبة, ويجب مراعاة النظافة ((تكون الإبر نظيفة.))</a:t>
            </a:r>
            <a:endParaRPr lang="en-US" b="1" u="none">
              <a:solidFill>
                <a:schemeClr val="tx2"/>
              </a:solidFill>
              <a:cs typeface="Arabic Transparent" pitchFamily="2" charset="0"/>
            </a:endParaRPr>
          </a:p>
        </p:txBody>
      </p:sp>
      <p:pic>
        <p:nvPicPr>
          <p:cNvPr id="32774" name="Picture 6"/>
          <p:cNvPicPr>
            <a:picLocks noChangeAspect="1" noChangeArrowheads="1"/>
          </p:cNvPicPr>
          <p:nvPr/>
        </p:nvPicPr>
        <p:blipFill>
          <a:blip r:embed="rId3" cstate="print"/>
          <a:srcRect/>
          <a:stretch>
            <a:fillRect/>
          </a:stretch>
        </p:blipFill>
        <p:spPr bwMode="auto">
          <a:xfrm>
            <a:off x="3429000" y="3276600"/>
            <a:ext cx="4724400" cy="3219450"/>
          </a:xfrm>
          <a:prstGeom prst="rect">
            <a:avLst/>
          </a:prstGeom>
          <a:noFill/>
          <a:ln w="9525">
            <a:noFill/>
            <a:miter lim="800000"/>
            <a:headEnd/>
            <a:tailEnd/>
          </a:ln>
        </p:spPr>
      </p:pic>
      <p:pic>
        <p:nvPicPr>
          <p:cNvPr id="32775" name="Picture 7"/>
          <p:cNvPicPr>
            <a:picLocks noChangeAspect="1" noChangeArrowheads="1"/>
          </p:cNvPicPr>
          <p:nvPr/>
        </p:nvPicPr>
        <p:blipFill>
          <a:blip r:embed="rId4" cstate="print"/>
          <a:srcRect/>
          <a:stretch>
            <a:fillRect/>
          </a:stretch>
        </p:blipFill>
        <p:spPr bwMode="auto">
          <a:xfrm>
            <a:off x="381000" y="2590800"/>
            <a:ext cx="2600325" cy="3200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500" fill="hold"/>
                                        <p:tgtEl>
                                          <p:spTgt spid="32770"/>
                                        </p:tgtEl>
                                        <p:attrNameLst>
                                          <p:attrName>ppt_w</p:attrName>
                                        </p:attrNameLst>
                                      </p:cBhvr>
                                      <p:tavLst>
                                        <p:tav tm="0">
                                          <p:val>
                                            <p:fltVal val="0"/>
                                          </p:val>
                                        </p:tav>
                                        <p:tav tm="100000">
                                          <p:val>
                                            <p:strVal val="#ppt_w"/>
                                          </p:val>
                                        </p:tav>
                                      </p:tavLst>
                                    </p:anim>
                                    <p:anim calcmode="lin" valueType="num">
                                      <p:cBhvr>
                                        <p:cTn id="8" dur="500" fill="hold"/>
                                        <p:tgtEl>
                                          <p:spTgt spid="3277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2774"/>
                                        </p:tgtEl>
                                        <p:attrNameLst>
                                          <p:attrName>style.visibility</p:attrName>
                                        </p:attrNameLst>
                                      </p:cBhvr>
                                      <p:to>
                                        <p:strVal val="visible"/>
                                      </p:to>
                                    </p:set>
                                    <p:animEffect transition="in" filter="dissolve">
                                      <p:cBhvr>
                                        <p:cTn id="13" dur="500"/>
                                        <p:tgtEl>
                                          <p:spTgt spid="3277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2775"/>
                                        </p:tgtEl>
                                        <p:attrNameLst>
                                          <p:attrName>style.visibility</p:attrName>
                                        </p:attrNameLst>
                                      </p:cBhvr>
                                      <p:to>
                                        <p:strVal val="visible"/>
                                      </p:to>
                                    </p:set>
                                    <p:animEffect transition="in" filter="dissolve">
                                      <p:cBhvr>
                                        <p:cTn id="18" dur="500"/>
                                        <p:tgtEl>
                                          <p:spTgt spid="32775"/>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2771">
                                            <p:txEl>
                                              <p:pRg st="0" end="0"/>
                                            </p:txEl>
                                          </p:spTgt>
                                        </p:tgtEl>
                                        <p:attrNameLst>
                                          <p:attrName>style.visibility</p:attrName>
                                        </p:attrNameLst>
                                      </p:cBhvr>
                                      <p:to>
                                        <p:strVal val="visible"/>
                                      </p:to>
                                    </p:set>
                                    <p:animEffect transition="in" filter="slide(fromBottom)">
                                      <p:cBhvr>
                                        <p:cTn id="23" dur="500"/>
                                        <p:tgtEl>
                                          <p:spTgt spid="327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4114800" y="1905000"/>
            <a:ext cx="5029200" cy="4114800"/>
          </a:xfrm>
          <a:prstGeom prst="rect">
            <a:avLst/>
          </a:prstGeom>
          <a:noFill/>
          <a:ln w="9525">
            <a:noFill/>
            <a:miter lim="800000"/>
            <a:headEnd/>
            <a:tailEnd/>
          </a:ln>
        </p:spPr>
        <p:txBody>
          <a:bodyPr/>
          <a:lstStyle/>
          <a:p>
            <a:pPr marL="342900" indent="-342900" algn="r" rtl="1">
              <a:lnSpc>
                <a:spcPct val="80000"/>
              </a:lnSpc>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lnSpc>
                <a:spcPct val="80000"/>
              </a:lnSpc>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lnSpc>
                <a:spcPct val="8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 عند القيام بالطرد المركزي لهذه العينات يجب الحرص على استعمال أنابيب محكمة الإغلاق توضع داخل وعاء مغلق, للحد من التلوث الذي قد ينتج عن حدوث تلف في هذه الأنابيب, وفي حالة حدوث أي تسرب, يتم القيام بتعقيم الجهاز وتطهيره بواسطة استعمال محلول </a:t>
            </a:r>
            <a:r>
              <a:rPr lang="en-US" b="1" u="none">
                <a:solidFill>
                  <a:schemeClr val="tx2"/>
                </a:solidFill>
                <a:cs typeface="Arabic Transparent" pitchFamily="2" charset="0"/>
              </a:rPr>
              <a:t>Virkon</a:t>
            </a:r>
            <a:r>
              <a:rPr lang="ar-SA" b="1" u="none">
                <a:solidFill>
                  <a:schemeClr val="tx2"/>
                </a:solidFill>
                <a:cs typeface="Arabic Transparent" pitchFamily="2" charset="0"/>
              </a:rPr>
              <a:t> </a:t>
            </a:r>
            <a:r>
              <a:rPr lang="en-US" b="1" u="none">
                <a:solidFill>
                  <a:schemeClr val="tx2"/>
                </a:solidFill>
                <a:cs typeface="Arabic Transparent" pitchFamily="2" charset="0"/>
              </a:rPr>
              <a:t>1%</a:t>
            </a:r>
            <a:endParaRPr lang="ar-SA" b="1" u="none">
              <a:solidFill>
                <a:schemeClr val="tx2"/>
              </a:solidFill>
              <a:cs typeface="Arabic Transparent" pitchFamily="2" charset="0"/>
            </a:endParaRPr>
          </a:p>
          <a:p>
            <a:pPr marL="342900" indent="-342900" algn="r" rtl="1">
              <a:lnSpc>
                <a:spcPct val="80000"/>
              </a:lnSpc>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lnSpc>
                <a:spcPct val="8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 يستعمل محلول</a:t>
            </a:r>
          </a:p>
          <a:p>
            <a:pPr marL="342900" indent="-342900" algn="r" rtl="1">
              <a:lnSpc>
                <a:spcPct val="80000"/>
              </a:lnSpc>
              <a:spcBef>
                <a:spcPct val="20000"/>
              </a:spcBef>
              <a:buClr>
                <a:schemeClr val="accent2"/>
              </a:buClr>
              <a:buSzPct val="80000"/>
              <a:buFont typeface="Wingdings" pitchFamily="2" charset="2"/>
              <a:buNone/>
            </a:pPr>
            <a:r>
              <a:rPr lang="ar-SA" b="1" u="none">
                <a:solidFill>
                  <a:schemeClr val="tx2"/>
                </a:solidFill>
                <a:cs typeface="Arabic Transparent" pitchFamily="2" charset="0"/>
              </a:rPr>
              <a:t> </a:t>
            </a:r>
            <a:r>
              <a:rPr lang="en-US" b="1" u="none">
                <a:solidFill>
                  <a:schemeClr val="tx2"/>
                </a:solidFill>
                <a:cs typeface="Arabic Transparent" pitchFamily="2" charset="0"/>
              </a:rPr>
              <a:t>Sodium hypochlorite0.05%</a:t>
            </a:r>
            <a:r>
              <a:rPr lang="ar-SA" b="1" u="none">
                <a:solidFill>
                  <a:schemeClr val="tx2"/>
                </a:solidFill>
                <a:cs typeface="Arabic Transparent" pitchFamily="2" charset="0"/>
              </a:rPr>
              <a:t> في تعقيم الأسطح والبنشات التي تعرضت للدم.</a:t>
            </a:r>
            <a:endParaRPr lang="en-US" b="1" u="none">
              <a:solidFill>
                <a:schemeClr val="tx2"/>
              </a:solidFill>
              <a:cs typeface="Arabic Transparent" pitchFamily="2" charset="0"/>
            </a:endParaRPr>
          </a:p>
        </p:txBody>
      </p:sp>
      <p:pic>
        <p:nvPicPr>
          <p:cNvPr id="33796" name="Picture 4"/>
          <p:cNvPicPr>
            <a:picLocks noChangeAspect="1" noChangeArrowheads="1"/>
          </p:cNvPicPr>
          <p:nvPr/>
        </p:nvPicPr>
        <p:blipFill>
          <a:blip r:embed="rId3" cstate="print"/>
          <a:srcRect/>
          <a:stretch>
            <a:fillRect/>
          </a:stretch>
        </p:blipFill>
        <p:spPr bwMode="auto">
          <a:xfrm>
            <a:off x="0" y="1828800"/>
            <a:ext cx="3749675" cy="4762500"/>
          </a:xfrm>
          <a:prstGeom prst="rect">
            <a:avLst/>
          </a:prstGeom>
          <a:noFill/>
          <a:ln w="9525">
            <a:noFill/>
            <a:miter lim="800000"/>
            <a:headEnd/>
            <a:tailEnd/>
          </a:ln>
        </p:spPr>
      </p:pic>
      <p:pic>
        <p:nvPicPr>
          <p:cNvPr id="33797" name="Picture 5" descr="syringe"/>
          <p:cNvPicPr>
            <a:picLocks noChangeAspect="1" noChangeArrowheads="1"/>
          </p:cNvPicPr>
          <p:nvPr/>
        </p:nvPicPr>
        <p:blipFill>
          <a:blip r:embed="rId4" cstate="print"/>
          <a:srcRect/>
          <a:stretch>
            <a:fillRect/>
          </a:stretch>
        </p:blipFill>
        <p:spPr bwMode="auto">
          <a:xfrm>
            <a:off x="1066800" y="0"/>
            <a:ext cx="1828800" cy="1727200"/>
          </a:xfrm>
          <a:prstGeom prst="rect">
            <a:avLst/>
          </a:prstGeom>
          <a:noFill/>
          <a:ln w="9525">
            <a:noFill/>
            <a:miter lim="800000"/>
            <a:headEnd/>
            <a:tailEnd/>
          </a:ln>
        </p:spPr>
      </p:pic>
      <p:sp>
        <p:nvSpPr>
          <p:cNvPr id="33798" name="Text Box 6"/>
          <p:cNvSpPr txBox="1">
            <a:spLocks noChangeArrowheads="1"/>
          </p:cNvSpPr>
          <p:nvPr/>
        </p:nvSpPr>
        <p:spPr bwMode="auto">
          <a:xfrm>
            <a:off x="3657600" y="304800"/>
            <a:ext cx="5486400" cy="1516063"/>
          </a:xfrm>
          <a:prstGeom prst="rect">
            <a:avLst/>
          </a:prstGeom>
          <a:noFill/>
          <a:ln w="9525">
            <a:noFill/>
            <a:miter lim="800000"/>
            <a:headEnd/>
            <a:tailEnd/>
          </a:ln>
        </p:spPr>
        <p:txBody>
          <a:bodyPr>
            <a:spAutoFit/>
          </a:bodyPr>
          <a:lstStyle/>
          <a:p>
            <a:pPr algn="r" rtl="1">
              <a:lnSpc>
                <a:spcPct val="8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 عدم محاولة فصل سن الإبرة عن باقي ال </a:t>
            </a:r>
            <a:r>
              <a:rPr lang="en-US" b="1" u="none">
                <a:solidFill>
                  <a:schemeClr val="tx2"/>
                </a:solidFill>
                <a:cs typeface="Arabic Transparent" pitchFamily="2" charset="0"/>
              </a:rPr>
              <a:t>syringe</a:t>
            </a:r>
            <a:r>
              <a:rPr lang="ar-SA" b="1" u="none">
                <a:solidFill>
                  <a:schemeClr val="tx2"/>
                </a:solidFill>
                <a:cs typeface="Arabic Transparent" pitchFamily="2" charset="0"/>
              </a:rPr>
              <a:t> وعدم محاولة اعادة الغطاء للابرة بل التخلص منهما معا في الحاوية الخاصة لذلك.</a:t>
            </a:r>
          </a:p>
          <a:p>
            <a:pPr>
              <a:spcBef>
                <a:spcPct val="50000"/>
              </a:spcBef>
            </a:pPr>
            <a:endParaRPr lang="en-US"/>
          </a:p>
        </p:txBody>
      </p:sp>
      <p:sp>
        <p:nvSpPr>
          <p:cNvPr id="33799" name="Text Box 7"/>
          <p:cNvSpPr txBox="1">
            <a:spLocks noChangeArrowheads="1"/>
          </p:cNvSpPr>
          <p:nvPr/>
        </p:nvSpPr>
        <p:spPr bwMode="auto">
          <a:xfrm>
            <a:off x="3886200" y="1524000"/>
            <a:ext cx="5257800" cy="1223963"/>
          </a:xfrm>
          <a:prstGeom prst="rect">
            <a:avLst/>
          </a:prstGeom>
          <a:noFill/>
          <a:ln w="9525">
            <a:noFill/>
            <a:miter lim="800000"/>
            <a:headEnd/>
            <a:tailEnd/>
          </a:ln>
        </p:spPr>
        <p:txBody>
          <a:bodyPr>
            <a:spAutoFit/>
          </a:bodyPr>
          <a:lstStyle/>
          <a:p>
            <a:pPr algn="r" rtl="1">
              <a:lnSpc>
                <a:spcPct val="80000"/>
              </a:lnSpc>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 التخلص من أي نفايات حادة بوضعها في كيسين  تفاديا لحدوث أي تسرب في الحاوية.</a:t>
            </a:r>
          </a:p>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3797"/>
                                        </p:tgtEl>
                                        <p:attrNameLst>
                                          <p:attrName>style.visibility</p:attrName>
                                        </p:attrNameLst>
                                      </p:cBhvr>
                                      <p:to>
                                        <p:strVal val="visible"/>
                                      </p:to>
                                    </p:set>
                                    <p:animEffect transition="in" filter="dissolve">
                                      <p:cBhvr>
                                        <p:cTn id="7" dur="500"/>
                                        <p:tgtEl>
                                          <p:spTgt spid="3379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3798">
                                            <p:txEl>
                                              <p:pRg st="0" end="0"/>
                                            </p:txEl>
                                          </p:spTgt>
                                        </p:tgtEl>
                                        <p:attrNameLst>
                                          <p:attrName>style.visibility</p:attrName>
                                        </p:attrNameLst>
                                      </p:cBhvr>
                                      <p:to>
                                        <p:strVal val="visible"/>
                                      </p:to>
                                    </p:set>
                                    <p:animEffect transition="in" filter="slide(fromBottom)">
                                      <p:cBhvr>
                                        <p:cTn id="12" dur="500"/>
                                        <p:tgtEl>
                                          <p:spTgt spid="3379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3799">
                                            <p:txEl>
                                              <p:pRg st="0" end="0"/>
                                            </p:txEl>
                                          </p:spTgt>
                                        </p:tgtEl>
                                        <p:attrNameLst>
                                          <p:attrName>style.visibility</p:attrName>
                                        </p:attrNameLst>
                                      </p:cBhvr>
                                      <p:to>
                                        <p:strVal val="visible"/>
                                      </p:to>
                                    </p:set>
                                    <p:animEffect transition="in" filter="slide(fromBottom)">
                                      <p:cBhvr>
                                        <p:cTn id="17" dur="500"/>
                                        <p:tgtEl>
                                          <p:spTgt spid="3379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3796"/>
                                        </p:tgtEl>
                                        <p:attrNameLst>
                                          <p:attrName>style.visibility</p:attrName>
                                        </p:attrNameLst>
                                      </p:cBhvr>
                                      <p:to>
                                        <p:strVal val="visible"/>
                                      </p:to>
                                    </p:set>
                                    <p:animEffect transition="in" filter="dissolve">
                                      <p:cBhvr>
                                        <p:cTn id="22" dur="500"/>
                                        <p:tgtEl>
                                          <p:spTgt spid="33796"/>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3794">
                                            <p:txEl>
                                              <p:pRg st="2" end="2"/>
                                            </p:txEl>
                                          </p:spTgt>
                                        </p:tgtEl>
                                        <p:attrNameLst>
                                          <p:attrName>style.visibility</p:attrName>
                                        </p:attrNameLst>
                                      </p:cBhvr>
                                      <p:to>
                                        <p:strVal val="visible"/>
                                      </p:to>
                                    </p:set>
                                    <p:animEffect transition="in" filter="slide(fromBottom)">
                                      <p:cBhvr>
                                        <p:cTn id="27" dur="500"/>
                                        <p:tgtEl>
                                          <p:spTgt spid="3379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3794">
                                            <p:txEl>
                                              <p:pRg st="4" end="4"/>
                                            </p:txEl>
                                          </p:spTgt>
                                        </p:tgtEl>
                                        <p:attrNameLst>
                                          <p:attrName>style.visibility</p:attrName>
                                        </p:attrNameLst>
                                      </p:cBhvr>
                                      <p:to>
                                        <p:strVal val="visible"/>
                                      </p:to>
                                    </p:set>
                                    <p:animEffect transition="in" filter="slide(fromBottom)">
                                      <p:cBhvr>
                                        <p:cTn id="32" dur="500"/>
                                        <p:tgtEl>
                                          <p:spTgt spid="3379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3794">
                                            <p:txEl>
                                              <p:pRg st="5" end="5"/>
                                            </p:txEl>
                                          </p:spTgt>
                                        </p:tgtEl>
                                        <p:attrNameLst>
                                          <p:attrName>style.visibility</p:attrName>
                                        </p:attrNameLst>
                                      </p:cBhvr>
                                      <p:to>
                                        <p:strVal val="visible"/>
                                      </p:to>
                                    </p:set>
                                    <p:animEffect transition="in" filter="slide(fromBottom)">
                                      <p:cBhvr>
                                        <p:cTn id="37" dur="500"/>
                                        <p:tgtEl>
                                          <p:spTgt spid="3379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autoUpdateAnimBg="0"/>
      <p:bldP spid="33798" grpId="0" build="p" autoUpdateAnimBg="0"/>
      <p:bldP spid="33799"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762000" y="533400"/>
            <a:ext cx="7772400" cy="1470025"/>
          </a:xfrm>
          <a:prstGeom prst="rect">
            <a:avLst/>
          </a:prstGeom>
          <a:noFill/>
          <a:ln w="9525">
            <a:noFill/>
            <a:miter lim="800000"/>
            <a:headEnd/>
            <a:tailEnd/>
          </a:ln>
          <a:effectLst/>
        </p:spPr>
        <p:txBody>
          <a:bodyPr anchor="ctr"/>
          <a:lstStyle/>
          <a:p>
            <a:pPr algn="ctr" rtl="1">
              <a:defRPr/>
            </a:pPr>
            <a:r>
              <a:rPr lang="ar-SA" sz="4400" b="1">
                <a:solidFill>
                  <a:srgbClr val="FF0000"/>
                </a:solidFill>
                <a:effectLst>
                  <a:outerShdw blurRad="38100" dist="38100" dir="2700000" algn="tl">
                    <a:srgbClr val="000000"/>
                  </a:outerShdw>
                </a:effectLst>
                <a:latin typeface="Arial" pitchFamily="34" charset="0"/>
                <a:cs typeface="Andalus" pitchFamily="18" charset="-78"/>
              </a:rPr>
              <a:t>الطرق المتبعة لتنظيف وتطهير المعدات والأدوات المستعملة داخل المعامل</a:t>
            </a:r>
            <a:endParaRPr lang="en-US" sz="4400" b="1">
              <a:solidFill>
                <a:srgbClr val="FF0000"/>
              </a:solidFill>
              <a:effectLst>
                <a:outerShdw blurRad="38100" dist="38100" dir="2700000" algn="tl">
                  <a:srgbClr val="000000"/>
                </a:outerShdw>
              </a:effectLst>
              <a:latin typeface="Arial" pitchFamily="34" charset="0"/>
              <a:cs typeface="Andalus" pitchFamily="18" charset="-78"/>
            </a:endParaRPr>
          </a:p>
        </p:txBody>
      </p:sp>
      <p:sp>
        <p:nvSpPr>
          <p:cNvPr id="34819" name="Rectangle 3"/>
          <p:cNvSpPr>
            <a:spLocks noChangeArrowheads="1"/>
          </p:cNvSpPr>
          <p:nvPr/>
        </p:nvSpPr>
        <p:spPr bwMode="auto">
          <a:xfrm>
            <a:off x="0" y="2133600"/>
            <a:ext cx="8686800" cy="4419600"/>
          </a:xfrm>
          <a:prstGeom prst="rect">
            <a:avLst/>
          </a:prstGeom>
          <a:noFill/>
          <a:ln w="9525">
            <a:noFill/>
            <a:miter lim="800000"/>
            <a:headEnd/>
            <a:tailEnd/>
          </a:ln>
        </p:spPr>
        <p:txBody>
          <a:bodyPr/>
          <a:lstStyle/>
          <a:p>
            <a:pPr marL="342900" indent="-342900" algn="r" rtl="1">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 بالنسبة للزجاجات فيتم غمرها في محلول </a:t>
            </a:r>
            <a:r>
              <a:rPr lang="en-US" b="1" u="none">
                <a:solidFill>
                  <a:schemeClr val="tx2"/>
                </a:solidFill>
                <a:cs typeface="Arabic Transparent" pitchFamily="2" charset="0"/>
              </a:rPr>
              <a:t> Sodium Hypochlorite 0.05%</a:t>
            </a:r>
            <a:r>
              <a:rPr lang="ar-SA" b="1" u="none">
                <a:solidFill>
                  <a:schemeClr val="tx2"/>
                </a:solidFill>
                <a:cs typeface="Arabic Transparent" pitchFamily="2" charset="0"/>
              </a:rPr>
              <a:t> لمدة 30 دقيقة على الأقل,مع ملاحظة ضرورة التخلص من أي مواد بروتينية قد تكون عالقة بهذه الزجاجات قبل القيام بالتنظيف لأن هذه المواد تعيق عملية التعقيم.</a:t>
            </a:r>
          </a:p>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 بالنسبة للمواد المعدنية (مثل قطع جهاز الطرد المركزى) فيستعمل محلول </a:t>
            </a:r>
            <a:r>
              <a:rPr lang="en-US" b="1" u="none">
                <a:solidFill>
                  <a:schemeClr val="tx2"/>
                </a:solidFill>
                <a:cs typeface="Arabic Transparent" pitchFamily="2" charset="0"/>
              </a:rPr>
              <a:t>Virkon</a:t>
            </a:r>
            <a:r>
              <a:rPr lang="ar-SA" b="1" u="none">
                <a:solidFill>
                  <a:schemeClr val="tx2"/>
                </a:solidFill>
                <a:cs typeface="Arabic Transparent" pitchFamily="2" charset="0"/>
              </a:rPr>
              <a:t> في تعقيمها , حيث أن محلول </a:t>
            </a:r>
            <a:r>
              <a:rPr lang="en-US" b="1" u="none">
                <a:solidFill>
                  <a:schemeClr val="tx2"/>
                </a:solidFill>
                <a:cs typeface="Arabic Transparent" pitchFamily="2" charset="0"/>
              </a:rPr>
              <a:t>Sodium Hypochlorite</a:t>
            </a:r>
            <a:r>
              <a:rPr lang="ar-SA" b="1" u="none">
                <a:solidFill>
                  <a:schemeClr val="tx2"/>
                </a:solidFill>
                <a:cs typeface="Arabic Transparent" pitchFamily="2" charset="0"/>
              </a:rPr>
              <a:t> لا يصلح لها لأنه يسبب تأكلها.</a:t>
            </a:r>
          </a:p>
          <a:p>
            <a:pPr marL="342900" indent="-342900" algn="r" rtl="1">
              <a:spcBef>
                <a:spcPct val="20000"/>
              </a:spcBef>
              <a:buClr>
                <a:schemeClr val="accent2"/>
              </a:buClr>
              <a:buSzPct val="80000"/>
              <a:buFont typeface="Wingdings" pitchFamily="2" charset="2"/>
              <a:buNone/>
            </a:pPr>
            <a:endParaRPr lang="ar-SA" b="1" u="none">
              <a:solidFill>
                <a:schemeClr val="tx2"/>
              </a:solidFill>
              <a:cs typeface="Arabic Transparent" pitchFamily="2" charset="0"/>
            </a:endParaRPr>
          </a:p>
          <a:p>
            <a:pPr marL="342900" indent="-342900" algn="r" rtl="1">
              <a:spcBef>
                <a:spcPct val="20000"/>
              </a:spcBef>
              <a:buClr>
                <a:schemeClr val="accent2"/>
              </a:buClr>
              <a:buSzPct val="80000"/>
              <a:buFont typeface="Wingdings" pitchFamily="2" charset="2"/>
              <a:buBlip>
                <a:blip r:embed="rId2"/>
              </a:buBlip>
            </a:pPr>
            <a:r>
              <a:rPr lang="ar-SA" b="1" u="none">
                <a:solidFill>
                  <a:schemeClr val="tx2"/>
                </a:solidFill>
                <a:cs typeface="Arabic Transparent" pitchFamily="2" charset="0"/>
              </a:rPr>
              <a:t> يمكن استعمال</a:t>
            </a:r>
            <a:r>
              <a:rPr lang="en-US" b="1" u="none">
                <a:solidFill>
                  <a:schemeClr val="tx2"/>
                </a:solidFill>
                <a:cs typeface="Arabic Transparent" pitchFamily="2" charset="0"/>
              </a:rPr>
              <a:t>5%</a:t>
            </a:r>
            <a:r>
              <a:rPr lang="ar-SA" b="1" u="none">
                <a:solidFill>
                  <a:schemeClr val="tx2"/>
                </a:solidFill>
                <a:cs typeface="Arabic Transparent" pitchFamily="2" charset="0"/>
              </a:rPr>
              <a:t> </a:t>
            </a:r>
            <a:r>
              <a:rPr lang="en-US" b="1" u="none">
                <a:solidFill>
                  <a:schemeClr val="tx2"/>
                </a:solidFill>
                <a:cs typeface="Arabic Transparent" pitchFamily="2" charset="0"/>
              </a:rPr>
              <a:t>Chlorine</a:t>
            </a:r>
            <a:r>
              <a:rPr lang="ar-SA" b="1" u="none">
                <a:solidFill>
                  <a:schemeClr val="tx2"/>
                </a:solidFill>
                <a:cs typeface="Arabic Transparent" pitchFamily="2" charset="0"/>
              </a:rPr>
              <a:t> أيضا في عمليات التنظيف.</a:t>
            </a:r>
            <a:endParaRPr lang="en-US" b="1" u="none">
              <a:solidFill>
                <a:schemeClr val="tx2"/>
              </a:solidFill>
              <a:cs typeface="Arabic Transparent"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p:cTn id="7" dur="500" fill="hold"/>
                                        <p:tgtEl>
                                          <p:spTgt spid="34818"/>
                                        </p:tgtEl>
                                        <p:attrNameLst>
                                          <p:attrName>ppt_w</p:attrName>
                                        </p:attrNameLst>
                                      </p:cBhvr>
                                      <p:tavLst>
                                        <p:tav tm="0">
                                          <p:val>
                                            <p:fltVal val="0"/>
                                          </p:val>
                                        </p:tav>
                                        <p:tav tm="100000">
                                          <p:val>
                                            <p:strVal val="#ppt_w"/>
                                          </p:val>
                                        </p:tav>
                                      </p:tavLst>
                                    </p:anim>
                                    <p:anim calcmode="lin" valueType="num">
                                      <p:cBhvr>
                                        <p:cTn id="8" dur="500" fill="hold"/>
                                        <p:tgtEl>
                                          <p:spTgt spid="3481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4819">
                                            <p:txEl>
                                              <p:pRg st="0" end="0"/>
                                            </p:txEl>
                                          </p:spTgt>
                                        </p:tgtEl>
                                        <p:attrNameLst>
                                          <p:attrName>style.visibility</p:attrName>
                                        </p:attrNameLst>
                                      </p:cBhvr>
                                      <p:to>
                                        <p:strVal val="visible"/>
                                      </p:to>
                                    </p:set>
                                    <p:animEffect transition="in" filter="slide(fromBottom)">
                                      <p:cBhvr>
                                        <p:cTn id="13" dur="500"/>
                                        <p:tgtEl>
                                          <p:spTgt spid="3481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4819">
                                            <p:txEl>
                                              <p:pRg st="2" end="2"/>
                                            </p:txEl>
                                          </p:spTgt>
                                        </p:tgtEl>
                                        <p:attrNameLst>
                                          <p:attrName>style.visibility</p:attrName>
                                        </p:attrNameLst>
                                      </p:cBhvr>
                                      <p:to>
                                        <p:strVal val="visible"/>
                                      </p:to>
                                    </p:set>
                                    <p:animEffect transition="in" filter="slide(fromBottom)">
                                      <p:cBhvr>
                                        <p:cTn id="18" dur="500"/>
                                        <p:tgtEl>
                                          <p:spTgt spid="34819">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4819">
                                            <p:txEl>
                                              <p:pRg st="4" end="4"/>
                                            </p:txEl>
                                          </p:spTgt>
                                        </p:tgtEl>
                                        <p:attrNameLst>
                                          <p:attrName>style.visibility</p:attrName>
                                        </p:attrNameLst>
                                      </p:cBhvr>
                                      <p:to>
                                        <p:strVal val="visible"/>
                                      </p:to>
                                    </p:set>
                                    <p:animEffect transition="in" filter="slide(fromBottom)">
                                      <p:cBhvr>
                                        <p:cTn id="23" dur="500"/>
                                        <p:tgtEl>
                                          <p:spTgt spid="348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build="p" autoUpdateAnimBg="0"/>
    </p:bldLst>
  </p:timing>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sng"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sng"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B47AB62326DA448DC06E9C9710EFDD" ma:contentTypeVersion="0" ma:contentTypeDescription="Create a new document." ma:contentTypeScope="" ma:versionID="c85210e6b6427610b7edd479760b4cc5">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ADCDC70-5BF8-4065-9EB0-DC7EBF2DE5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D6DE7A2E-1C23-4C1D-8578-EB85BE250292}">
  <ds:schemaRefs>
    <ds:schemaRef ds:uri="http://schemas.microsoft.com/sharepoint/v3/contenttype/forms"/>
  </ds:schemaRefs>
</ds:datastoreItem>
</file>

<file path=customXml/itemProps3.xml><?xml version="1.0" encoding="utf-8"?>
<ds:datastoreItem xmlns:ds="http://schemas.openxmlformats.org/officeDocument/2006/customXml" ds:itemID="{EDF3F266-99F5-489E-9A38-08256830737E}">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C:\Program Files\Microsoft Office\Templates\Presentation Designs\Soaring.pot</Template>
  <TotalTime>440</TotalTime>
  <Words>789</Words>
  <Application>Microsoft Office PowerPoint</Application>
  <PresentationFormat>عرض على الشاشة (3:4)‏</PresentationFormat>
  <Paragraphs>83</Paragraphs>
  <Slides>15</Slides>
  <Notes>0</Notes>
  <HiddenSlides>0</HiddenSlides>
  <MMClips>0</MMClips>
  <ScaleCrop>false</ScaleCrop>
  <HeadingPairs>
    <vt:vector size="6" baseType="variant">
      <vt:variant>
        <vt:lpstr>الخطوط المستخدمة</vt:lpstr>
      </vt:variant>
      <vt:variant>
        <vt:i4>7</vt:i4>
      </vt:variant>
      <vt:variant>
        <vt:lpstr>سمة</vt:lpstr>
      </vt:variant>
      <vt:variant>
        <vt:i4>1</vt:i4>
      </vt:variant>
      <vt:variant>
        <vt:lpstr>عناوين الشرائح</vt:lpstr>
      </vt:variant>
      <vt:variant>
        <vt:i4>15</vt:i4>
      </vt:variant>
    </vt:vector>
  </HeadingPairs>
  <TitlesOfParts>
    <vt:vector size="23" baseType="lpstr">
      <vt:lpstr>Times New Roman</vt:lpstr>
      <vt:lpstr>Arial</vt:lpstr>
      <vt:lpstr>Wingdings</vt:lpstr>
      <vt:lpstr>Calibri</vt:lpstr>
      <vt:lpstr>Andalus</vt:lpstr>
      <vt:lpstr>Comic Sans MS</vt:lpstr>
      <vt:lpstr>Arabic Transparent</vt:lpstr>
      <vt:lpstr>Soaring</vt:lpstr>
      <vt:lpstr>الشريحة 1</vt:lpstr>
      <vt:lpstr>جامعة الملك سعود.  كلية العلوم قسم الكيمياء الحيوية  </vt:lpstr>
      <vt:lpstr>الشريحة 3</vt:lpstr>
      <vt:lpstr>الشريحة 4</vt:lpstr>
      <vt:lpstr> </vt:lpstr>
      <vt:lpstr>الشريحة 6</vt:lpstr>
      <vt:lpstr>الشريحة 7</vt:lpstr>
      <vt:lpstr>الشريحة 8</vt:lpstr>
      <vt:lpstr>الشريحة 9</vt:lpstr>
      <vt:lpstr>الشريحة 10</vt:lpstr>
      <vt:lpstr>الشريحة 11</vt:lpstr>
      <vt:lpstr>انتبهي!!! خدري الفأر قبل أن يعضك! </vt:lpstr>
      <vt:lpstr>الشريحة 13</vt:lpstr>
      <vt:lpstr>الشريحة 14</vt:lpstr>
      <vt:lpstr>الشريحة 15</vt:lpstr>
    </vt:vector>
  </TitlesOfParts>
  <Company>Sic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Dr.Jmal Asala</dc:creator>
  <cp:lastModifiedBy>user</cp:lastModifiedBy>
  <cp:revision>56</cp:revision>
  <cp:lastPrinted>1601-01-01T00:00:00Z</cp:lastPrinted>
  <dcterms:created xsi:type="dcterms:W3CDTF">2005-03-30T12:07:14Z</dcterms:created>
  <dcterms:modified xsi:type="dcterms:W3CDTF">2011-03-10T15:49:11Z</dcterms:modified>
</cp:coreProperties>
</file>